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29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51515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90317" y="1526595"/>
            <a:ext cx="9593580" cy="5711190"/>
          </a:xfrm>
          <a:custGeom>
            <a:avLst/>
            <a:gdLst/>
            <a:ahLst/>
            <a:cxnLst/>
            <a:rect l="l" t="t" r="r" b="b"/>
            <a:pathLst>
              <a:path w="9593580" h="5711190">
                <a:moveTo>
                  <a:pt x="9593015" y="0"/>
                </a:moveTo>
                <a:lnTo>
                  <a:pt x="0" y="0"/>
                </a:lnTo>
                <a:lnTo>
                  <a:pt x="0" y="5710772"/>
                </a:lnTo>
                <a:lnTo>
                  <a:pt x="9593015" y="5710772"/>
                </a:lnTo>
                <a:lnTo>
                  <a:pt x="9593015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51515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51515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161788" y="139700"/>
            <a:ext cx="5312664" cy="5599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90500" y="142167"/>
            <a:ext cx="3509989" cy="3224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6760" y="555954"/>
            <a:ext cx="9299878" cy="802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151515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4977" y="3339055"/>
            <a:ext cx="9263445" cy="3326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pn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2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1.png"/><Relationship Id="rId7" Type="http://schemas.openxmlformats.org/officeDocument/2006/relationships/image" Target="../media/image2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5.png"/><Relationship Id="rId5" Type="http://schemas.openxmlformats.org/officeDocument/2006/relationships/image" Target="../media/image63.png"/><Relationship Id="rId10" Type="http://schemas.openxmlformats.org/officeDocument/2006/relationships/image" Target="../media/image28.png"/><Relationship Id="rId4" Type="http://schemas.openxmlformats.org/officeDocument/2006/relationships/image" Target="../media/image6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26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2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28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7.png"/><Relationship Id="rId7" Type="http://schemas.openxmlformats.org/officeDocument/2006/relationships/image" Target="../media/image2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2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27.png"/><Relationship Id="rId5" Type="http://schemas.openxmlformats.org/officeDocument/2006/relationships/image" Target="../media/image83.png"/><Relationship Id="rId10" Type="http://schemas.openxmlformats.org/officeDocument/2006/relationships/image" Target="../media/image26.png"/><Relationship Id="rId4" Type="http://schemas.openxmlformats.org/officeDocument/2006/relationships/image" Target="../media/image82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g"/><Relationship Id="rId3" Type="http://schemas.openxmlformats.org/officeDocument/2006/relationships/image" Target="../media/image87.png"/><Relationship Id="rId7" Type="http://schemas.openxmlformats.org/officeDocument/2006/relationships/image" Target="../media/image85.png"/><Relationship Id="rId12" Type="http://schemas.openxmlformats.org/officeDocument/2006/relationships/image" Target="../media/image2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27.png"/><Relationship Id="rId5" Type="http://schemas.openxmlformats.org/officeDocument/2006/relationships/image" Target="../media/image83.png"/><Relationship Id="rId10" Type="http://schemas.openxmlformats.org/officeDocument/2006/relationships/image" Target="../media/image26.png"/><Relationship Id="rId4" Type="http://schemas.openxmlformats.org/officeDocument/2006/relationships/image" Target="../media/image82.pn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jpg"/><Relationship Id="rId7" Type="http://schemas.openxmlformats.org/officeDocument/2006/relationships/image" Target="../media/image95.png"/><Relationship Id="rId12" Type="http://schemas.openxmlformats.org/officeDocument/2006/relationships/image" Target="../media/image28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27.png"/><Relationship Id="rId5" Type="http://schemas.openxmlformats.org/officeDocument/2006/relationships/image" Target="../media/image93.png"/><Relationship Id="rId10" Type="http://schemas.openxmlformats.org/officeDocument/2006/relationships/image" Target="../media/image26.png"/><Relationship Id="rId4" Type="http://schemas.openxmlformats.org/officeDocument/2006/relationships/image" Target="../media/image92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97.jpg"/><Relationship Id="rId7" Type="http://schemas.openxmlformats.org/officeDocument/2006/relationships/image" Target="../media/image2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10" Type="http://schemas.openxmlformats.org/officeDocument/2006/relationships/image" Target="../media/image28.png"/><Relationship Id="rId4" Type="http://schemas.openxmlformats.org/officeDocument/2006/relationships/image" Target="../media/image98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02.png"/><Relationship Id="rId7" Type="http://schemas.openxmlformats.org/officeDocument/2006/relationships/image" Target="../media/image25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10" Type="http://schemas.openxmlformats.org/officeDocument/2006/relationships/image" Target="../media/image28.png"/><Relationship Id="rId4" Type="http://schemas.openxmlformats.org/officeDocument/2006/relationships/image" Target="../media/image103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jp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07.png"/><Relationship Id="rId7" Type="http://schemas.openxmlformats.org/officeDocument/2006/relationships/image" Target="../media/image25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jpg"/><Relationship Id="rId5" Type="http://schemas.openxmlformats.org/officeDocument/2006/relationships/image" Target="../media/image109.png"/><Relationship Id="rId10" Type="http://schemas.openxmlformats.org/officeDocument/2006/relationships/image" Target="../media/image28.png"/><Relationship Id="rId4" Type="http://schemas.openxmlformats.org/officeDocument/2006/relationships/image" Target="../media/image108.png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mailto:ano@zabiznes.org" TargetMode="External"/><Relationship Id="rId13" Type="http://schemas.openxmlformats.org/officeDocument/2006/relationships/image" Target="../media/image121.png"/><Relationship Id="rId18" Type="http://schemas.openxmlformats.org/officeDocument/2006/relationships/image" Target="../media/image28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0.png"/><Relationship Id="rId17" Type="http://schemas.openxmlformats.org/officeDocument/2006/relationships/image" Target="../media/image27.png"/><Relationship Id="rId2" Type="http://schemas.openxmlformats.org/officeDocument/2006/relationships/image" Target="../media/image111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19.png"/><Relationship Id="rId5" Type="http://schemas.openxmlformats.org/officeDocument/2006/relationships/image" Target="../media/image114.png"/><Relationship Id="rId15" Type="http://schemas.openxmlformats.org/officeDocument/2006/relationships/image" Target="../media/image25.png"/><Relationship Id="rId10" Type="http://schemas.openxmlformats.org/officeDocument/2006/relationships/image" Target="../media/image118.png"/><Relationship Id="rId4" Type="http://schemas.openxmlformats.org/officeDocument/2006/relationships/image" Target="../media/image113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12" Type="http://schemas.openxmlformats.org/officeDocument/2006/relationships/image" Target="../media/image28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11" Type="http://schemas.openxmlformats.org/officeDocument/2006/relationships/image" Target="../media/image27.png"/><Relationship Id="rId5" Type="http://schemas.openxmlformats.org/officeDocument/2006/relationships/image" Target="../media/image32.jpg"/><Relationship Id="rId10" Type="http://schemas.openxmlformats.org/officeDocument/2006/relationships/image" Target="../media/image26.png"/><Relationship Id="rId4" Type="http://schemas.openxmlformats.org/officeDocument/2006/relationships/image" Target="../media/image31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28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27.png"/><Relationship Id="rId2" Type="http://schemas.openxmlformats.org/officeDocument/2006/relationships/image" Target="../media/image36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25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0.png"/><Relationship Id="rId7" Type="http://schemas.openxmlformats.org/officeDocument/2006/relationships/image" Target="../media/image2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31061" y="3519387"/>
            <a:ext cx="4963795" cy="84264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2400" spc="-30" dirty="0">
                <a:solidFill>
                  <a:srgbClr val="EC412C"/>
                </a:solidFill>
                <a:latin typeface="Arial"/>
                <a:cs typeface="Arial"/>
              </a:rPr>
              <a:t>Платформа </a:t>
            </a:r>
            <a:r>
              <a:rPr sz="2400" spc="-15" dirty="0">
                <a:solidFill>
                  <a:srgbClr val="EC412C"/>
                </a:solidFill>
                <a:latin typeface="Arial"/>
                <a:cs typeface="Arial"/>
              </a:rPr>
              <a:t>для</a:t>
            </a:r>
            <a:r>
              <a:rPr sz="2400" spc="-50" dirty="0">
                <a:solidFill>
                  <a:srgbClr val="EC412C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EC412C"/>
                </a:solidFill>
                <a:latin typeface="Arial"/>
                <a:cs typeface="Arial"/>
              </a:rPr>
              <a:t>работы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400" dirty="0">
                <a:solidFill>
                  <a:srgbClr val="EC412C"/>
                </a:solidFill>
                <a:latin typeface="Arial"/>
                <a:cs typeface="Arial"/>
              </a:rPr>
              <a:t>с </a:t>
            </a:r>
            <a:r>
              <a:rPr sz="2400" spc="-25" dirty="0">
                <a:solidFill>
                  <a:srgbClr val="EC412C"/>
                </a:solidFill>
                <a:latin typeface="Arial"/>
                <a:cs typeface="Arial"/>
              </a:rPr>
              <a:t>обращениями</a:t>
            </a:r>
            <a:r>
              <a:rPr sz="2400" spc="-125" dirty="0">
                <a:solidFill>
                  <a:srgbClr val="EC412C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EC412C"/>
                </a:solidFill>
                <a:latin typeface="Arial"/>
                <a:cs typeface="Arial"/>
              </a:rPr>
              <a:t>предпринимателей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77868" y="5644882"/>
            <a:ext cx="1418590" cy="969644"/>
          </a:xfrm>
          <a:custGeom>
            <a:avLst/>
            <a:gdLst/>
            <a:ahLst/>
            <a:cxnLst/>
            <a:rect l="l" t="t" r="r" b="b"/>
            <a:pathLst>
              <a:path w="1418589" h="969645">
                <a:moveTo>
                  <a:pt x="0" y="0"/>
                </a:moveTo>
                <a:lnTo>
                  <a:pt x="1418168" y="969097"/>
                </a:lnTo>
                <a:lnTo>
                  <a:pt x="1418168" y="0"/>
                </a:lnTo>
                <a:lnTo>
                  <a:pt x="0" y="0"/>
                </a:lnTo>
                <a:close/>
              </a:path>
            </a:pathLst>
          </a:custGeom>
          <a:ln w="12702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1500" y="3177323"/>
            <a:ext cx="785495" cy="474980"/>
          </a:xfrm>
          <a:custGeom>
            <a:avLst/>
            <a:gdLst/>
            <a:ahLst/>
            <a:cxnLst/>
            <a:rect l="l" t="t" r="r" b="b"/>
            <a:pathLst>
              <a:path w="785494" h="474979">
                <a:moveTo>
                  <a:pt x="784913" y="0"/>
                </a:moveTo>
                <a:lnTo>
                  <a:pt x="0" y="0"/>
                </a:lnTo>
                <a:lnTo>
                  <a:pt x="69283" y="336097"/>
                </a:lnTo>
                <a:lnTo>
                  <a:pt x="102873" y="366586"/>
                </a:lnTo>
                <a:lnTo>
                  <a:pt x="139399" y="393804"/>
                </a:lnTo>
                <a:lnTo>
                  <a:pt x="178595" y="417506"/>
                </a:lnTo>
                <a:lnTo>
                  <a:pt x="220193" y="437447"/>
                </a:lnTo>
                <a:lnTo>
                  <a:pt x="263927" y="453383"/>
                </a:lnTo>
                <a:lnTo>
                  <a:pt x="309529" y="465068"/>
                </a:lnTo>
                <a:lnTo>
                  <a:pt x="356732" y="472259"/>
                </a:lnTo>
                <a:lnTo>
                  <a:pt x="405272" y="474710"/>
                </a:lnTo>
                <a:lnTo>
                  <a:pt x="405272" y="379770"/>
                </a:lnTo>
                <a:lnTo>
                  <a:pt x="449559" y="377216"/>
                </a:lnTo>
                <a:lnTo>
                  <a:pt x="492344" y="369745"/>
                </a:lnTo>
                <a:lnTo>
                  <a:pt x="533341" y="357639"/>
                </a:lnTo>
                <a:lnTo>
                  <a:pt x="572263" y="341184"/>
                </a:lnTo>
                <a:lnTo>
                  <a:pt x="608827" y="320664"/>
                </a:lnTo>
                <a:lnTo>
                  <a:pt x="642752" y="296365"/>
                </a:lnTo>
                <a:lnTo>
                  <a:pt x="673748" y="268569"/>
                </a:lnTo>
                <a:lnTo>
                  <a:pt x="701535" y="237562"/>
                </a:lnTo>
                <a:lnTo>
                  <a:pt x="725826" y="203626"/>
                </a:lnTo>
                <a:lnTo>
                  <a:pt x="746339" y="167049"/>
                </a:lnTo>
                <a:lnTo>
                  <a:pt x="762789" y="128113"/>
                </a:lnTo>
                <a:lnTo>
                  <a:pt x="774890" y="87104"/>
                </a:lnTo>
                <a:lnTo>
                  <a:pt x="782360" y="44303"/>
                </a:lnTo>
                <a:lnTo>
                  <a:pt x="784913" y="0"/>
                </a:lnTo>
                <a:close/>
              </a:path>
            </a:pathLst>
          </a:custGeom>
          <a:solidFill>
            <a:srgbClr val="EC4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22040" y="2702618"/>
            <a:ext cx="759460" cy="474980"/>
          </a:xfrm>
          <a:custGeom>
            <a:avLst/>
            <a:gdLst/>
            <a:ahLst/>
            <a:cxnLst/>
            <a:rect l="l" t="t" r="r" b="b"/>
            <a:pathLst>
              <a:path w="759460" h="474980">
                <a:moveTo>
                  <a:pt x="284732" y="0"/>
                </a:moveTo>
                <a:lnTo>
                  <a:pt x="284732" y="189884"/>
                </a:lnTo>
                <a:lnTo>
                  <a:pt x="238474" y="193603"/>
                </a:lnTo>
                <a:lnTo>
                  <a:pt x="194619" y="204374"/>
                </a:lnTo>
                <a:lnTo>
                  <a:pt x="153748" y="221618"/>
                </a:lnTo>
                <a:lnTo>
                  <a:pt x="116442" y="244751"/>
                </a:lnTo>
                <a:lnTo>
                  <a:pt x="83282" y="273193"/>
                </a:lnTo>
                <a:lnTo>
                  <a:pt x="54850" y="306363"/>
                </a:lnTo>
                <a:lnTo>
                  <a:pt x="31723" y="343681"/>
                </a:lnTo>
                <a:lnTo>
                  <a:pt x="14486" y="384564"/>
                </a:lnTo>
                <a:lnTo>
                  <a:pt x="3718" y="428433"/>
                </a:lnTo>
                <a:lnTo>
                  <a:pt x="0" y="474705"/>
                </a:lnTo>
                <a:lnTo>
                  <a:pt x="759286" y="474705"/>
                </a:lnTo>
                <a:lnTo>
                  <a:pt x="757111" y="429009"/>
                </a:lnTo>
                <a:lnTo>
                  <a:pt x="750722" y="384538"/>
                </a:lnTo>
                <a:lnTo>
                  <a:pt x="740319" y="341489"/>
                </a:lnTo>
                <a:lnTo>
                  <a:pt x="726100" y="300064"/>
                </a:lnTo>
                <a:lnTo>
                  <a:pt x="708265" y="260463"/>
                </a:lnTo>
                <a:lnTo>
                  <a:pt x="687012" y="222882"/>
                </a:lnTo>
                <a:lnTo>
                  <a:pt x="662542" y="187524"/>
                </a:lnTo>
                <a:lnTo>
                  <a:pt x="635054" y="154586"/>
                </a:lnTo>
                <a:lnTo>
                  <a:pt x="604747" y="124269"/>
                </a:lnTo>
                <a:lnTo>
                  <a:pt x="571820" y="96772"/>
                </a:lnTo>
                <a:lnTo>
                  <a:pt x="536473" y="72294"/>
                </a:lnTo>
                <a:lnTo>
                  <a:pt x="498905" y="51034"/>
                </a:lnTo>
                <a:lnTo>
                  <a:pt x="459315" y="33193"/>
                </a:lnTo>
                <a:lnTo>
                  <a:pt x="417903" y="18969"/>
                </a:lnTo>
                <a:lnTo>
                  <a:pt x="374870" y="8563"/>
                </a:lnTo>
                <a:lnTo>
                  <a:pt x="330413" y="2174"/>
                </a:lnTo>
                <a:lnTo>
                  <a:pt x="284732" y="0"/>
                </a:lnTo>
                <a:close/>
              </a:path>
            </a:pathLst>
          </a:custGeom>
          <a:solidFill>
            <a:srgbClr val="EC4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6772" y="3177323"/>
            <a:ext cx="569595" cy="570230"/>
          </a:xfrm>
          <a:custGeom>
            <a:avLst/>
            <a:gdLst/>
            <a:ahLst/>
            <a:cxnLst/>
            <a:rect l="l" t="t" r="r" b="b"/>
            <a:pathLst>
              <a:path w="569594" h="570229">
                <a:moveTo>
                  <a:pt x="569464" y="0"/>
                </a:moveTo>
                <a:lnTo>
                  <a:pt x="474553" y="0"/>
                </a:lnTo>
                <a:lnTo>
                  <a:pt x="472379" y="45697"/>
                </a:lnTo>
                <a:lnTo>
                  <a:pt x="465989" y="90168"/>
                </a:lnTo>
                <a:lnTo>
                  <a:pt x="455587" y="133217"/>
                </a:lnTo>
                <a:lnTo>
                  <a:pt x="441368" y="174642"/>
                </a:lnTo>
                <a:lnTo>
                  <a:pt x="423532" y="214245"/>
                </a:lnTo>
                <a:lnTo>
                  <a:pt x="402280" y="251825"/>
                </a:lnTo>
                <a:lnTo>
                  <a:pt x="377809" y="287185"/>
                </a:lnTo>
                <a:lnTo>
                  <a:pt x="350321" y="320122"/>
                </a:lnTo>
                <a:lnTo>
                  <a:pt x="320014" y="350439"/>
                </a:lnTo>
                <a:lnTo>
                  <a:pt x="287087" y="377936"/>
                </a:lnTo>
                <a:lnTo>
                  <a:pt x="251740" y="402416"/>
                </a:lnTo>
                <a:lnTo>
                  <a:pt x="214172" y="423674"/>
                </a:lnTo>
                <a:lnTo>
                  <a:pt x="174583" y="441516"/>
                </a:lnTo>
                <a:lnTo>
                  <a:pt x="133172" y="455739"/>
                </a:lnTo>
                <a:lnTo>
                  <a:pt x="90138" y="466147"/>
                </a:lnTo>
                <a:lnTo>
                  <a:pt x="45680" y="472536"/>
                </a:lnTo>
                <a:lnTo>
                  <a:pt x="0" y="474710"/>
                </a:lnTo>
                <a:lnTo>
                  <a:pt x="0" y="569652"/>
                </a:lnTo>
                <a:lnTo>
                  <a:pt x="46655" y="567761"/>
                </a:lnTo>
                <a:lnTo>
                  <a:pt x="92284" y="562187"/>
                </a:lnTo>
                <a:lnTo>
                  <a:pt x="136734" y="553076"/>
                </a:lnTo>
                <a:lnTo>
                  <a:pt x="179858" y="540576"/>
                </a:lnTo>
                <a:lnTo>
                  <a:pt x="221512" y="524836"/>
                </a:lnTo>
                <a:lnTo>
                  <a:pt x="261546" y="506002"/>
                </a:lnTo>
                <a:lnTo>
                  <a:pt x="299812" y="484220"/>
                </a:lnTo>
                <a:lnTo>
                  <a:pt x="336166" y="459640"/>
                </a:lnTo>
                <a:lnTo>
                  <a:pt x="370457" y="432408"/>
                </a:lnTo>
                <a:lnTo>
                  <a:pt x="402540" y="402672"/>
                </a:lnTo>
                <a:lnTo>
                  <a:pt x="432266" y="370579"/>
                </a:lnTo>
                <a:lnTo>
                  <a:pt x="459488" y="336276"/>
                </a:lnTo>
                <a:lnTo>
                  <a:pt x="484061" y="299911"/>
                </a:lnTo>
                <a:lnTo>
                  <a:pt x="505834" y="261632"/>
                </a:lnTo>
                <a:lnTo>
                  <a:pt x="524663" y="221585"/>
                </a:lnTo>
                <a:lnTo>
                  <a:pt x="540398" y="179918"/>
                </a:lnTo>
                <a:lnTo>
                  <a:pt x="552894" y="136778"/>
                </a:lnTo>
                <a:lnTo>
                  <a:pt x="562001" y="92315"/>
                </a:lnTo>
                <a:lnTo>
                  <a:pt x="567574" y="46672"/>
                </a:lnTo>
                <a:lnTo>
                  <a:pt x="5694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32458" y="2842182"/>
            <a:ext cx="205740" cy="671830"/>
          </a:xfrm>
          <a:custGeom>
            <a:avLst/>
            <a:gdLst/>
            <a:ahLst/>
            <a:cxnLst/>
            <a:rect l="l" t="t" r="r" b="b"/>
            <a:pathLst>
              <a:path w="205739" h="671829">
                <a:moveTo>
                  <a:pt x="138327" y="0"/>
                </a:moveTo>
                <a:lnTo>
                  <a:pt x="107588" y="33826"/>
                </a:lnTo>
                <a:lnTo>
                  <a:pt x="80690" y="69773"/>
                </a:lnTo>
                <a:lnTo>
                  <a:pt x="57636" y="107561"/>
                </a:lnTo>
                <a:lnTo>
                  <a:pt x="38423" y="146904"/>
                </a:lnTo>
                <a:lnTo>
                  <a:pt x="23054" y="187519"/>
                </a:lnTo>
                <a:lnTo>
                  <a:pt x="11527" y="229127"/>
                </a:lnTo>
                <a:lnTo>
                  <a:pt x="3843" y="271440"/>
                </a:lnTo>
                <a:lnTo>
                  <a:pt x="0" y="314178"/>
                </a:lnTo>
                <a:lnTo>
                  <a:pt x="0" y="357057"/>
                </a:lnTo>
                <a:lnTo>
                  <a:pt x="3843" y="399795"/>
                </a:lnTo>
                <a:lnTo>
                  <a:pt x="11527" y="442109"/>
                </a:lnTo>
                <a:lnTo>
                  <a:pt x="23054" y="483716"/>
                </a:lnTo>
                <a:lnTo>
                  <a:pt x="38423" y="524333"/>
                </a:lnTo>
                <a:lnTo>
                  <a:pt x="57636" y="563676"/>
                </a:lnTo>
                <a:lnTo>
                  <a:pt x="80690" y="601464"/>
                </a:lnTo>
                <a:lnTo>
                  <a:pt x="107588" y="637413"/>
                </a:lnTo>
                <a:lnTo>
                  <a:pt x="138327" y="671239"/>
                </a:lnTo>
                <a:lnTo>
                  <a:pt x="205714" y="604776"/>
                </a:lnTo>
                <a:lnTo>
                  <a:pt x="176254" y="571682"/>
                </a:lnTo>
                <a:lnTo>
                  <a:pt x="151325" y="536148"/>
                </a:lnTo>
                <a:lnTo>
                  <a:pt x="130929" y="498579"/>
                </a:lnTo>
                <a:lnTo>
                  <a:pt x="115065" y="459381"/>
                </a:lnTo>
                <a:lnTo>
                  <a:pt x="103734" y="418964"/>
                </a:lnTo>
                <a:lnTo>
                  <a:pt x="96936" y="377732"/>
                </a:lnTo>
                <a:lnTo>
                  <a:pt x="94669" y="336092"/>
                </a:lnTo>
                <a:lnTo>
                  <a:pt x="96936" y="294454"/>
                </a:lnTo>
                <a:lnTo>
                  <a:pt x="103734" y="253222"/>
                </a:lnTo>
                <a:lnTo>
                  <a:pt x="115065" y="212805"/>
                </a:lnTo>
                <a:lnTo>
                  <a:pt x="130929" y="173607"/>
                </a:lnTo>
                <a:lnTo>
                  <a:pt x="151325" y="136038"/>
                </a:lnTo>
                <a:lnTo>
                  <a:pt x="176254" y="100503"/>
                </a:lnTo>
                <a:lnTo>
                  <a:pt x="205714" y="67410"/>
                </a:lnTo>
                <a:lnTo>
                  <a:pt x="1383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37303" y="2607675"/>
            <a:ext cx="569595" cy="570230"/>
          </a:xfrm>
          <a:custGeom>
            <a:avLst/>
            <a:gdLst/>
            <a:ahLst/>
            <a:cxnLst/>
            <a:rect l="l" t="t" r="r" b="b"/>
            <a:pathLst>
              <a:path w="569594" h="570230">
                <a:moveTo>
                  <a:pt x="569469" y="0"/>
                </a:moveTo>
                <a:lnTo>
                  <a:pt x="522810" y="1891"/>
                </a:lnTo>
                <a:lnTo>
                  <a:pt x="477182" y="7465"/>
                </a:lnTo>
                <a:lnTo>
                  <a:pt x="432732" y="16576"/>
                </a:lnTo>
                <a:lnTo>
                  <a:pt x="389606" y="29074"/>
                </a:lnTo>
                <a:lnTo>
                  <a:pt x="347953" y="44815"/>
                </a:lnTo>
                <a:lnTo>
                  <a:pt x="307919" y="63649"/>
                </a:lnTo>
                <a:lnTo>
                  <a:pt x="269651" y="85430"/>
                </a:lnTo>
                <a:lnTo>
                  <a:pt x="233299" y="110011"/>
                </a:lnTo>
                <a:lnTo>
                  <a:pt x="199007" y="137242"/>
                </a:lnTo>
                <a:lnTo>
                  <a:pt x="166924" y="166978"/>
                </a:lnTo>
                <a:lnTo>
                  <a:pt x="137198" y="199072"/>
                </a:lnTo>
                <a:lnTo>
                  <a:pt x="109974" y="233373"/>
                </a:lnTo>
                <a:lnTo>
                  <a:pt x="85402" y="269739"/>
                </a:lnTo>
                <a:lnTo>
                  <a:pt x="63628" y="308018"/>
                </a:lnTo>
                <a:lnTo>
                  <a:pt x="44800" y="348065"/>
                </a:lnTo>
                <a:lnTo>
                  <a:pt x="29065" y="389731"/>
                </a:lnTo>
                <a:lnTo>
                  <a:pt x="16569" y="432870"/>
                </a:lnTo>
                <a:lnTo>
                  <a:pt x="7462" y="477334"/>
                </a:lnTo>
                <a:lnTo>
                  <a:pt x="1889" y="522977"/>
                </a:lnTo>
                <a:lnTo>
                  <a:pt x="0" y="569649"/>
                </a:lnTo>
                <a:lnTo>
                  <a:pt x="22781" y="569649"/>
                </a:lnTo>
                <a:lnTo>
                  <a:pt x="24789" y="522479"/>
                </a:lnTo>
                <a:lnTo>
                  <a:pt x="30702" y="476421"/>
                </a:lnTo>
                <a:lnTo>
                  <a:pt x="40356" y="431637"/>
                </a:lnTo>
                <a:lnTo>
                  <a:pt x="53586" y="388294"/>
                </a:lnTo>
                <a:lnTo>
                  <a:pt x="70229" y="346556"/>
                </a:lnTo>
                <a:lnTo>
                  <a:pt x="90120" y="306586"/>
                </a:lnTo>
                <a:lnTo>
                  <a:pt x="113094" y="268551"/>
                </a:lnTo>
                <a:lnTo>
                  <a:pt x="138988" y="232613"/>
                </a:lnTo>
                <a:lnTo>
                  <a:pt x="167636" y="198937"/>
                </a:lnTo>
                <a:lnTo>
                  <a:pt x="198875" y="167689"/>
                </a:lnTo>
                <a:lnTo>
                  <a:pt x="232540" y="139030"/>
                </a:lnTo>
                <a:lnTo>
                  <a:pt x="268466" y="113129"/>
                </a:lnTo>
                <a:lnTo>
                  <a:pt x="306490" y="90145"/>
                </a:lnTo>
                <a:lnTo>
                  <a:pt x="346447" y="70248"/>
                </a:lnTo>
                <a:lnTo>
                  <a:pt x="388171" y="53600"/>
                </a:lnTo>
                <a:lnTo>
                  <a:pt x="431500" y="40365"/>
                </a:lnTo>
                <a:lnTo>
                  <a:pt x="476269" y="30708"/>
                </a:lnTo>
                <a:lnTo>
                  <a:pt x="522314" y="24792"/>
                </a:lnTo>
                <a:lnTo>
                  <a:pt x="569469" y="22785"/>
                </a:lnTo>
                <a:lnTo>
                  <a:pt x="5694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74160" y="3093778"/>
            <a:ext cx="50800" cy="166370"/>
          </a:xfrm>
          <a:custGeom>
            <a:avLst/>
            <a:gdLst/>
            <a:ahLst/>
            <a:cxnLst/>
            <a:rect l="l" t="t" r="r" b="b"/>
            <a:pathLst>
              <a:path w="50800" h="166370">
                <a:moveTo>
                  <a:pt x="16134" y="0"/>
                </a:moveTo>
                <a:lnTo>
                  <a:pt x="0" y="16141"/>
                </a:lnTo>
                <a:lnTo>
                  <a:pt x="20819" y="47470"/>
                </a:lnTo>
                <a:lnTo>
                  <a:pt x="27759" y="83073"/>
                </a:lnTo>
                <a:lnTo>
                  <a:pt x="20819" y="118676"/>
                </a:lnTo>
                <a:lnTo>
                  <a:pt x="0" y="150006"/>
                </a:lnTo>
                <a:lnTo>
                  <a:pt x="16134" y="166147"/>
                </a:lnTo>
                <a:lnTo>
                  <a:pt x="41760" y="127370"/>
                </a:lnTo>
                <a:lnTo>
                  <a:pt x="50302" y="83073"/>
                </a:lnTo>
                <a:lnTo>
                  <a:pt x="41760" y="38776"/>
                </a:lnTo>
                <a:lnTo>
                  <a:pt x="161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06772" y="2892502"/>
            <a:ext cx="285115" cy="285115"/>
          </a:xfrm>
          <a:custGeom>
            <a:avLst/>
            <a:gdLst/>
            <a:ahLst/>
            <a:cxnLst/>
            <a:rect l="l" t="t" r="r" b="b"/>
            <a:pathLst>
              <a:path w="285114" h="285114">
                <a:moveTo>
                  <a:pt x="0" y="0"/>
                </a:moveTo>
                <a:lnTo>
                  <a:pt x="0" y="22783"/>
                </a:lnTo>
                <a:lnTo>
                  <a:pt x="46978" y="27019"/>
                </a:lnTo>
                <a:lnTo>
                  <a:pt x="91238" y="39225"/>
                </a:lnTo>
                <a:lnTo>
                  <a:pt x="132030" y="58651"/>
                </a:lnTo>
                <a:lnTo>
                  <a:pt x="168603" y="84546"/>
                </a:lnTo>
                <a:lnTo>
                  <a:pt x="200209" y="116163"/>
                </a:lnTo>
                <a:lnTo>
                  <a:pt x="226096" y="152747"/>
                </a:lnTo>
                <a:lnTo>
                  <a:pt x="245516" y="193553"/>
                </a:lnTo>
                <a:lnTo>
                  <a:pt x="257718" y="237829"/>
                </a:lnTo>
                <a:lnTo>
                  <a:pt x="261951" y="284822"/>
                </a:lnTo>
                <a:lnTo>
                  <a:pt x="284732" y="284822"/>
                </a:lnTo>
                <a:lnTo>
                  <a:pt x="280987" y="238780"/>
                </a:lnTo>
                <a:lnTo>
                  <a:pt x="270154" y="195045"/>
                </a:lnTo>
                <a:lnTo>
                  <a:pt x="252827" y="154216"/>
                </a:lnTo>
                <a:lnTo>
                  <a:pt x="229607" y="116890"/>
                </a:lnTo>
                <a:lnTo>
                  <a:pt x="201091" y="83666"/>
                </a:lnTo>
                <a:lnTo>
                  <a:pt x="167878" y="55140"/>
                </a:lnTo>
                <a:lnTo>
                  <a:pt x="130563" y="31913"/>
                </a:lnTo>
                <a:lnTo>
                  <a:pt x="89747" y="14582"/>
                </a:lnTo>
                <a:lnTo>
                  <a:pt x="46026" y="374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22040" y="3177323"/>
            <a:ext cx="285115" cy="285115"/>
          </a:xfrm>
          <a:custGeom>
            <a:avLst/>
            <a:gdLst/>
            <a:ahLst/>
            <a:cxnLst/>
            <a:rect l="l" t="t" r="r" b="b"/>
            <a:pathLst>
              <a:path w="285114" h="285114">
                <a:moveTo>
                  <a:pt x="22777" y="0"/>
                </a:moveTo>
                <a:lnTo>
                  <a:pt x="0" y="0"/>
                </a:lnTo>
                <a:lnTo>
                  <a:pt x="3743" y="46041"/>
                </a:lnTo>
                <a:lnTo>
                  <a:pt x="14578" y="89777"/>
                </a:lnTo>
                <a:lnTo>
                  <a:pt x="31903" y="130606"/>
                </a:lnTo>
                <a:lnTo>
                  <a:pt x="55123" y="167933"/>
                </a:lnTo>
                <a:lnTo>
                  <a:pt x="83639" y="201159"/>
                </a:lnTo>
                <a:lnTo>
                  <a:pt x="116852" y="229685"/>
                </a:lnTo>
                <a:lnTo>
                  <a:pt x="154167" y="252912"/>
                </a:lnTo>
                <a:lnTo>
                  <a:pt x="194984" y="270244"/>
                </a:lnTo>
                <a:lnTo>
                  <a:pt x="238705" y="281082"/>
                </a:lnTo>
                <a:lnTo>
                  <a:pt x="284734" y="284827"/>
                </a:lnTo>
                <a:lnTo>
                  <a:pt x="284734" y="262040"/>
                </a:lnTo>
                <a:lnTo>
                  <a:pt x="237752" y="257804"/>
                </a:lnTo>
                <a:lnTo>
                  <a:pt x="193492" y="245598"/>
                </a:lnTo>
                <a:lnTo>
                  <a:pt x="152699" y="226174"/>
                </a:lnTo>
                <a:lnTo>
                  <a:pt x="116126" y="200277"/>
                </a:lnTo>
                <a:lnTo>
                  <a:pt x="84519" y="168661"/>
                </a:lnTo>
                <a:lnTo>
                  <a:pt x="58633" y="132074"/>
                </a:lnTo>
                <a:lnTo>
                  <a:pt x="39212" y="91269"/>
                </a:lnTo>
                <a:lnTo>
                  <a:pt x="27011" y="46993"/>
                </a:lnTo>
                <a:lnTo>
                  <a:pt x="227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55879" y="3295053"/>
            <a:ext cx="221781" cy="7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31809" y="3033014"/>
            <a:ext cx="168275" cy="288925"/>
          </a:xfrm>
          <a:custGeom>
            <a:avLst/>
            <a:gdLst/>
            <a:ahLst/>
            <a:cxnLst/>
            <a:rect l="l" t="t" r="r" b="b"/>
            <a:pathLst>
              <a:path w="168275" h="288925">
                <a:moveTo>
                  <a:pt x="144811" y="0"/>
                </a:moveTo>
                <a:lnTo>
                  <a:pt x="40813" y="0"/>
                </a:lnTo>
                <a:lnTo>
                  <a:pt x="74416" y="6200"/>
                </a:lnTo>
                <a:lnTo>
                  <a:pt x="94673" y="21123"/>
                </a:lnTo>
                <a:lnTo>
                  <a:pt x="104608" y="39250"/>
                </a:lnTo>
                <a:lnTo>
                  <a:pt x="107247" y="55064"/>
                </a:lnTo>
                <a:lnTo>
                  <a:pt x="102739" y="78638"/>
                </a:lnTo>
                <a:lnTo>
                  <a:pt x="89689" y="96245"/>
                </a:lnTo>
                <a:lnTo>
                  <a:pt x="68811" y="107268"/>
                </a:lnTo>
                <a:lnTo>
                  <a:pt x="40813" y="111079"/>
                </a:lnTo>
                <a:lnTo>
                  <a:pt x="0" y="111079"/>
                </a:lnTo>
                <a:lnTo>
                  <a:pt x="0" y="157603"/>
                </a:lnTo>
                <a:lnTo>
                  <a:pt x="40813" y="157603"/>
                </a:lnTo>
                <a:lnTo>
                  <a:pt x="71600" y="162157"/>
                </a:lnTo>
                <a:lnTo>
                  <a:pt x="94912" y="174811"/>
                </a:lnTo>
                <a:lnTo>
                  <a:pt x="109682" y="194052"/>
                </a:lnTo>
                <a:lnTo>
                  <a:pt x="114842" y="218365"/>
                </a:lnTo>
                <a:lnTo>
                  <a:pt x="110556" y="240958"/>
                </a:lnTo>
                <a:lnTo>
                  <a:pt x="96927" y="263819"/>
                </a:lnTo>
                <a:lnTo>
                  <a:pt x="72801" y="281517"/>
                </a:lnTo>
                <a:lnTo>
                  <a:pt x="37017" y="288622"/>
                </a:lnTo>
                <a:lnTo>
                  <a:pt x="145851" y="288622"/>
                </a:lnTo>
                <a:lnTo>
                  <a:pt x="161570" y="259175"/>
                </a:lnTo>
                <a:lnTo>
                  <a:pt x="167994" y="218365"/>
                </a:lnTo>
                <a:lnTo>
                  <a:pt x="164760" y="191634"/>
                </a:lnTo>
                <a:lnTo>
                  <a:pt x="154230" y="167571"/>
                </a:lnTo>
                <a:lnTo>
                  <a:pt x="137294" y="147069"/>
                </a:lnTo>
                <a:lnTo>
                  <a:pt x="114842" y="131018"/>
                </a:lnTo>
                <a:lnTo>
                  <a:pt x="134922" y="116451"/>
                </a:lnTo>
                <a:lnTo>
                  <a:pt x="149485" y="97789"/>
                </a:lnTo>
                <a:lnTo>
                  <a:pt x="158353" y="76280"/>
                </a:lnTo>
                <a:lnTo>
                  <a:pt x="161349" y="53168"/>
                </a:lnTo>
                <a:lnTo>
                  <a:pt x="149989" y="5859"/>
                </a:lnTo>
                <a:lnTo>
                  <a:pt x="1448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70116" y="2980797"/>
            <a:ext cx="206504" cy="75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91866" y="2987443"/>
            <a:ext cx="330835" cy="380365"/>
          </a:xfrm>
          <a:custGeom>
            <a:avLst/>
            <a:gdLst/>
            <a:ahLst/>
            <a:cxnLst/>
            <a:rect l="l" t="t" r="r" b="b"/>
            <a:pathLst>
              <a:path w="330835" h="380364">
                <a:moveTo>
                  <a:pt x="201211" y="0"/>
                </a:moveTo>
                <a:lnTo>
                  <a:pt x="170837" y="0"/>
                </a:lnTo>
                <a:lnTo>
                  <a:pt x="0" y="379769"/>
                </a:lnTo>
                <a:lnTo>
                  <a:pt x="63590" y="379769"/>
                </a:lnTo>
                <a:lnTo>
                  <a:pt x="103451" y="287672"/>
                </a:lnTo>
                <a:lnTo>
                  <a:pt x="330620" y="287672"/>
                </a:lnTo>
                <a:lnTo>
                  <a:pt x="307983" y="237352"/>
                </a:lnTo>
                <a:lnTo>
                  <a:pt x="125284" y="237352"/>
                </a:lnTo>
                <a:lnTo>
                  <a:pt x="186025" y="94940"/>
                </a:lnTo>
                <a:lnTo>
                  <a:pt x="243920" y="94940"/>
                </a:lnTo>
                <a:lnTo>
                  <a:pt x="2012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60464" y="3275116"/>
            <a:ext cx="103505" cy="92710"/>
          </a:xfrm>
          <a:custGeom>
            <a:avLst/>
            <a:gdLst/>
            <a:ahLst/>
            <a:cxnLst/>
            <a:rect l="l" t="t" r="r" b="b"/>
            <a:pathLst>
              <a:path w="103504" h="92710">
                <a:moveTo>
                  <a:pt x="62022" y="0"/>
                </a:moveTo>
                <a:lnTo>
                  <a:pt x="0" y="0"/>
                </a:lnTo>
                <a:lnTo>
                  <a:pt x="39865" y="92096"/>
                </a:lnTo>
                <a:lnTo>
                  <a:pt x="103452" y="92096"/>
                </a:lnTo>
                <a:lnTo>
                  <a:pt x="620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77892" y="3082383"/>
            <a:ext cx="122555" cy="142875"/>
          </a:xfrm>
          <a:custGeom>
            <a:avLst/>
            <a:gdLst/>
            <a:ahLst/>
            <a:cxnLst/>
            <a:rect l="l" t="t" r="r" b="b"/>
            <a:pathLst>
              <a:path w="122554" h="142875">
                <a:moveTo>
                  <a:pt x="57894" y="0"/>
                </a:moveTo>
                <a:lnTo>
                  <a:pt x="0" y="0"/>
                </a:lnTo>
                <a:lnTo>
                  <a:pt x="60742" y="142412"/>
                </a:lnTo>
                <a:lnTo>
                  <a:pt x="121958" y="142412"/>
                </a:lnTo>
                <a:lnTo>
                  <a:pt x="578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34269" y="3342056"/>
            <a:ext cx="217804" cy="0"/>
          </a:xfrm>
          <a:custGeom>
            <a:avLst/>
            <a:gdLst/>
            <a:ahLst/>
            <a:cxnLst/>
            <a:rect l="l" t="t" r="r" b="b"/>
            <a:pathLst>
              <a:path w="217804">
                <a:moveTo>
                  <a:pt x="0" y="0"/>
                </a:moveTo>
                <a:lnTo>
                  <a:pt x="217346" y="0"/>
                </a:lnTo>
              </a:path>
            </a:pathLst>
          </a:custGeom>
          <a:ln w="512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63217" y="3190655"/>
            <a:ext cx="0" cy="126364"/>
          </a:xfrm>
          <a:custGeom>
            <a:avLst/>
            <a:gdLst/>
            <a:ahLst/>
            <a:cxnLst/>
            <a:rect l="l" t="t" r="r" b="b"/>
            <a:pathLst>
              <a:path h="126364">
                <a:moveTo>
                  <a:pt x="0" y="0"/>
                </a:moveTo>
                <a:lnTo>
                  <a:pt x="0" y="125761"/>
                </a:lnTo>
              </a:path>
            </a:pathLst>
          </a:custGeom>
          <a:ln w="578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34269" y="3165624"/>
            <a:ext cx="205104" cy="0"/>
          </a:xfrm>
          <a:custGeom>
            <a:avLst/>
            <a:gdLst/>
            <a:ahLst/>
            <a:cxnLst/>
            <a:rect l="l" t="t" r="r" b="b"/>
            <a:pathLst>
              <a:path w="205104">
                <a:moveTo>
                  <a:pt x="0" y="0"/>
                </a:moveTo>
                <a:lnTo>
                  <a:pt x="205006" y="0"/>
                </a:lnTo>
              </a:path>
            </a:pathLst>
          </a:custGeom>
          <a:ln w="500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63217" y="3038030"/>
            <a:ext cx="0" cy="102870"/>
          </a:xfrm>
          <a:custGeom>
            <a:avLst/>
            <a:gdLst/>
            <a:ahLst/>
            <a:cxnLst/>
            <a:rect l="l" t="t" r="r" b="b"/>
            <a:pathLst>
              <a:path h="102869">
                <a:moveTo>
                  <a:pt x="0" y="0"/>
                </a:moveTo>
                <a:lnTo>
                  <a:pt x="0" y="102563"/>
                </a:lnTo>
              </a:path>
            </a:pathLst>
          </a:custGeom>
          <a:ln w="578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34269" y="3013000"/>
            <a:ext cx="217804" cy="0"/>
          </a:xfrm>
          <a:custGeom>
            <a:avLst/>
            <a:gdLst/>
            <a:ahLst/>
            <a:cxnLst/>
            <a:rect l="l" t="t" r="r" b="b"/>
            <a:pathLst>
              <a:path w="217804">
                <a:moveTo>
                  <a:pt x="0" y="0"/>
                </a:moveTo>
                <a:lnTo>
                  <a:pt x="217346" y="0"/>
                </a:lnTo>
              </a:path>
            </a:pathLst>
          </a:custGeom>
          <a:ln w="500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12865" y="3190655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4">
                <a:moveTo>
                  <a:pt x="0" y="0"/>
                </a:moveTo>
                <a:lnTo>
                  <a:pt x="0" y="177043"/>
                </a:lnTo>
              </a:path>
            </a:pathLst>
          </a:custGeom>
          <a:ln w="569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84391" y="3165624"/>
            <a:ext cx="283210" cy="0"/>
          </a:xfrm>
          <a:custGeom>
            <a:avLst/>
            <a:gdLst/>
            <a:ahLst/>
            <a:cxnLst/>
            <a:rect l="l" t="t" r="r" b="b"/>
            <a:pathLst>
              <a:path w="283210">
                <a:moveTo>
                  <a:pt x="0" y="0"/>
                </a:moveTo>
                <a:lnTo>
                  <a:pt x="282835" y="0"/>
                </a:lnTo>
              </a:path>
            </a:pathLst>
          </a:custGeom>
          <a:ln w="500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12865" y="2987970"/>
            <a:ext cx="0" cy="153035"/>
          </a:xfrm>
          <a:custGeom>
            <a:avLst/>
            <a:gdLst/>
            <a:ahLst/>
            <a:cxnLst/>
            <a:rect l="l" t="t" r="r" b="b"/>
            <a:pathLst>
              <a:path h="153035">
                <a:moveTo>
                  <a:pt x="0" y="0"/>
                </a:moveTo>
                <a:lnTo>
                  <a:pt x="0" y="152623"/>
                </a:lnTo>
              </a:path>
            </a:pathLst>
          </a:custGeom>
          <a:ln w="569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38753" y="3190618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4">
                <a:moveTo>
                  <a:pt x="0" y="0"/>
                </a:moveTo>
                <a:lnTo>
                  <a:pt x="0" y="176593"/>
                </a:lnTo>
              </a:path>
            </a:pathLst>
          </a:custGeom>
          <a:ln w="569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38753" y="2987443"/>
            <a:ext cx="0" cy="153035"/>
          </a:xfrm>
          <a:custGeom>
            <a:avLst/>
            <a:gdLst/>
            <a:ahLst/>
            <a:cxnLst/>
            <a:rect l="l" t="t" r="r" b="b"/>
            <a:pathLst>
              <a:path h="153035">
                <a:moveTo>
                  <a:pt x="0" y="0"/>
                </a:moveTo>
                <a:lnTo>
                  <a:pt x="0" y="152854"/>
                </a:lnTo>
              </a:path>
            </a:pathLst>
          </a:custGeom>
          <a:ln w="569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53920" y="2987443"/>
            <a:ext cx="125095" cy="380365"/>
          </a:xfrm>
          <a:custGeom>
            <a:avLst/>
            <a:gdLst/>
            <a:ahLst/>
            <a:cxnLst/>
            <a:rect l="l" t="t" r="r" b="b"/>
            <a:pathLst>
              <a:path w="125095" h="380364">
                <a:moveTo>
                  <a:pt x="56945" y="0"/>
                </a:moveTo>
                <a:lnTo>
                  <a:pt x="0" y="0"/>
                </a:lnTo>
                <a:lnTo>
                  <a:pt x="0" y="379769"/>
                </a:lnTo>
                <a:lnTo>
                  <a:pt x="29423" y="379769"/>
                </a:lnTo>
                <a:lnTo>
                  <a:pt x="124506" y="264890"/>
                </a:lnTo>
                <a:lnTo>
                  <a:pt x="56945" y="264890"/>
                </a:lnTo>
                <a:lnTo>
                  <a:pt x="569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31061" y="3102322"/>
            <a:ext cx="0" cy="265430"/>
          </a:xfrm>
          <a:custGeom>
            <a:avLst/>
            <a:gdLst/>
            <a:ahLst/>
            <a:cxnLst/>
            <a:rect l="l" t="t" r="r" b="b"/>
            <a:pathLst>
              <a:path h="265429">
                <a:moveTo>
                  <a:pt x="0" y="0"/>
                </a:moveTo>
                <a:lnTo>
                  <a:pt x="0" y="264890"/>
                </a:lnTo>
              </a:path>
            </a:pathLst>
          </a:custGeom>
          <a:ln w="569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10866" y="2987443"/>
            <a:ext cx="248920" cy="265430"/>
          </a:xfrm>
          <a:custGeom>
            <a:avLst/>
            <a:gdLst/>
            <a:ahLst/>
            <a:cxnLst/>
            <a:rect l="l" t="t" r="r" b="b"/>
            <a:pathLst>
              <a:path w="248920" h="265429">
                <a:moveTo>
                  <a:pt x="248667" y="0"/>
                </a:moveTo>
                <a:lnTo>
                  <a:pt x="219242" y="0"/>
                </a:lnTo>
                <a:lnTo>
                  <a:pt x="0" y="264890"/>
                </a:lnTo>
                <a:lnTo>
                  <a:pt x="67561" y="264890"/>
                </a:lnTo>
                <a:lnTo>
                  <a:pt x="191721" y="114879"/>
                </a:lnTo>
                <a:lnTo>
                  <a:pt x="248667" y="114879"/>
                </a:lnTo>
                <a:lnTo>
                  <a:pt x="2486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76174" y="2987443"/>
            <a:ext cx="208279" cy="380365"/>
          </a:xfrm>
          <a:custGeom>
            <a:avLst/>
            <a:gdLst/>
            <a:ahLst/>
            <a:cxnLst/>
            <a:rect l="l" t="t" r="r" b="b"/>
            <a:pathLst>
              <a:path w="208279" h="380364">
                <a:moveTo>
                  <a:pt x="203108" y="0"/>
                </a:moveTo>
                <a:lnTo>
                  <a:pt x="0" y="0"/>
                </a:lnTo>
                <a:lnTo>
                  <a:pt x="0" y="379769"/>
                </a:lnTo>
                <a:lnTo>
                  <a:pt x="100604" y="379769"/>
                </a:lnTo>
                <a:lnTo>
                  <a:pt x="152702" y="372544"/>
                </a:lnTo>
                <a:lnTo>
                  <a:pt x="194209" y="351166"/>
                </a:lnTo>
                <a:lnTo>
                  <a:pt x="208230" y="333246"/>
                </a:lnTo>
                <a:lnTo>
                  <a:pt x="56944" y="333246"/>
                </a:lnTo>
                <a:lnTo>
                  <a:pt x="56944" y="203174"/>
                </a:lnTo>
                <a:lnTo>
                  <a:pt x="207755" y="203174"/>
                </a:lnTo>
                <a:lnTo>
                  <a:pt x="193381" y="185135"/>
                </a:lnTo>
                <a:lnTo>
                  <a:pt x="151768" y="163861"/>
                </a:lnTo>
                <a:lnTo>
                  <a:pt x="99655" y="156650"/>
                </a:lnTo>
                <a:lnTo>
                  <a:pt x="56944" y="156650"/>
                </a:lnTo>
                <a:lnTo>
                  <a:pt x="56944" y="50316"/>
                </a:lnTo>
                <a:lnTo>
                  <a:pt x="203108" y="50316"/>
                </a:lnTo>
                <a:lnTo>
                  <a:pt x="2031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75830" y="3190618"/>
            <a:ext cx="131926" cy="130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89561" y="3295053"/>
            <a:ext cx="221780" cy="7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65490" y="3033014"/>
            <a:ext cx="168275" cy="288925"/>
          </a:xfrm>
          <a:custGeom>
            <a:avLst/>
            <a:gdLst/>
            <a:ahLst/>
            <a:cxnLst/>
            <a:rect l="l" t="t" r="r" b="b"/>
            <a:pathLst>
              <a:path w="168275" h="288925">
                <a:moveTo>
                  <a:pt x="144809" y="0"/>
                </a:moveTo>
                <a:lnTo>
                  <a:pt x="40810" y="0"/>
                </a:lnTo>
                <a:lnTo>
                  <a:pt x="74415" y="6200"/>
                </a:lnTo>
                <a:lnTo>
                  <a:pt x="94673" y="21123"/>
                </a:lnTo>
                <a:lnTo>
                  <a:pt x="104608" y="39250"/>
                </a:lnTo>
                <a:lnTo>
                  <a:pt x="107247" y="55064"/>
                </a:lnTo>
                <a:lnTo>
                  <a:pt x="102739" y="78638"/>
                </a:lnTo>
                <a:lnTo>
                  <a:pt x="89689" y="96245"/>
                </a:lnTo>
                <a:lnTo>
                  <a:pt x="68808" y="107268"/>
                </a:lnTo>
                <a:lnTo>
                  <a:pt x="40810" y="111079"/>
                </a:lnTo>
                <a:lnTo>
                  <a:pt x="0" y="111079"/>
                </a:lnTo>
                <a:lnTo>
                  <a:pt x="0" y="157603"/>
                </a:lnTo>
                <a:lnTo>
                  <a:pt x="40810" y="157603"/>
                </a:lnTo>
                <a:lnTo>
                  <a:pt x="71597" y="162157"/>
                </a:lnTo>
                <a:lnTo>
                  <a:pt x="94909" y="174811"/>
                </a:lnTo>
                <a:lnTo>
                  <a:pt x="109679" y="194052"/>
                </a:lnTo>
                <a:lnTo>
                  <a:pt x="114839" y="218365"/>
                </a:lnTo>
                <a:lnTo>
                  <a:pt x="110553" y="240958"/>
                </a:lnTo>
                <a:lnTo>
                  <a:pt x="96926" y="263819"/>
                </a:lnTo>
                <a:lnTo>
                  <a:pt x="72798" y="281517"/>
                </a:lnTo>
                <a:lnTo>
                  <a:pt x="37015" y="288622"/>
                </a:lnTo>
                <a:lnTo>
                  <a:pt x="145850" y="288622"/>
                </a:lnTo>
                <a:lnTo>
                  <a:pt x="161569" y="259175"/>
                </a:lnTo>
                <a:lnTo>
                  <a:pt x="167993" y="218365"/>
                </a:lnTo>
                <a:lnTo>
                  <a:pt x="164759" y="191634"/>
                </a:lnTo>
                <a:lnTo>
                  <a:pt x="154230" y="167571"/>
                </a:lnTo>
                <a:lnTo>
                  <a:pt x="137293" y="147069"/>
                </a:lnTo>
                <a:lnTo>
                  <a:pt x="114839" y="131018"/>
                </a:lnTo>
                <a:lnTo>
                  <a:pt x="134919" y="116451"/>
                </a:lnTo>
                <a:lnTo>
                  <a:pt x="149482" y="97789"/>
                </a:lnTo>
                <a:lnTo>
                  <a:pt x="158351" y="76280"/>
                </a:lnTo>
                <a:lnTo>
                  <a:pt x="161345" y="53168"/>
                </a:lnTo>
                <a:lnTo>
                  <a:pt x="149987" y="5859"/>
                </a:lnTo>
                <a:lnTo>
                  <a:pt x="1448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03798" y="2980797"/>
            <a:ext cx="206502" cy="759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62659" y="2979850"/>
            <a:ext cx="306705" cy="394970"/>
          </a:xfrm>
          <a:custGeom>
            <a:avLst/>
            <a:gdLst/>
            <a:ahLst/>
            <a:cxnLst/>
            <a:rect l="l" t="t" r="r" b="b"/>
            <a:pathLst>
              <a:path w="306704" h="394970">
                <a:moveTo>
                  <a:pt x="197415" y="0"/>
                </a:moveTo>
                <a:lnTo>
                  <a:pt x="152112" y="5208"/>
                </a:lnTo>
                <a:lnTo>
                  <a:pt x="110545" y="20049"/>
                </a:lnTo>
                <a:lnTo>
                  <a:pt x="73893" y="43345"/>
                </a:lnTo>
                <a:lnTo>
                  <a:pt x="43333" y="73913"/>
                </a:lnTo>
                <a:lnTo>
                  <a:pt x="20045" y="110577"/>
                </a:lnTo>
                <a:lnTo>
                  <a:pt x="5208" y="152157"/>
                </a:lnTo>
                <a:lnTo>
                  <a:pt x="0" y="197473"/>
                </a:lnTo>
                <a:lnTo>
                  <a:pt x="5208" y="242790"/>
                </a:lnTo>
                <a:lnTo>
                  <a:pt x="20045" y="284372"/>
                </a:lnTo>
                <a:lnTo>
                  <a:pt x="43333" y="321036"/>
                </a:lnTo>
                <a:lnTo>
                  <a:pt x="73893" y="351607"/>
                </a:lnTo>
                <a:lnTo>
                  <a:pt x="110545" y="374902"/>
                </a:lnTo>
                <a:lnTo>
                  <a:pt x="152112" y="389745"/>
                </a:lnTo>
                <a:lnTo>
                  <a:pt x="197415" y="394956"/>
                </a:lnTo>
                <a:lnTo>
                  <a:pt x="226882" y="392700"/>
                </a:lnTo>
                <a:lnTo>
                  <a:pt x="255195" y="386173"/>
                </a:lnTo>
                <a:lnTo>
                  <a:pt x="281903" y="375729"/>
                </a:lnTo>
                <a:lnTo>
                  <a:pt x="306567" y="361726"/>
                </a:lnTo>
                <a:lnTo>
                  <a:pt x="291240" y="339890"/>
                </a:lnTo>
                <a:lnTo>
                  <a:pt x="198367" y="339890"/>
                </a:lnTo>
                <a:lnTo>
                  <a:pt x="153774" y="332643"/>
                </a:lnTo>
                <a:lnTo>
                  <a:pt x="114966" y="312455"/>
                </a:lnTo>
                <a:lnTo>
                  <a:pt x="84314" y="281647"/>
                </a:lnTo>
                <a:lnTo>
                  <a:pt x="64184" y="242545"/>
                </a:lnTo>
                <a:lnTo>
                  <a:pt x="56949" y="197473"/>
                </a:lnTo>
                <a:lnTo>
                  <a:pt x="64184" y="152403"/>
                </a:lnTo>
                <a:lnTo>
                  <a:pt x="84314" y="113304"/>
                </a:lnTo>
                <a:lnTo>
                  <a:pt x="114966" y="82499"/>
                </a:lnTo>
                <a:lnTo>
                  <a:pt x="153774" y="62310"/>
                </a:lnTo>
                <a:lnTo>
                  <a:pt x="198367" y="55064"/>
                </a:lnTo>
                <a:lnTo>
                  <a:pt x="291238" y="55064"/>
                </a:lnTo>
                <a:lnTo>
                  <a:pt x="306567" y="33229"/>
                </a:lnTo>
                <a:lnTo>
                  <a:pt x="282037" y="19223"/>
                </a:lnTo>
                <a:lnTo>
                  <a:pt x="255550" y="8780"/>
                </a:lnTo>
                <a:lnTo>
                  <a:pt x="227283" y="2254"/>
                </a:lnTo>
                <a:lnTo>
                  <a:pt x="1974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61026" y="3296952"/>
            <a:ext cx="93345" cy="22860"/>
          </a:xfrm>
          <a:custGeom>
            <a:avLst/>
            <a:gdLst/>
            <a:ahLst/>
            <a:cxnLst/>
            <a:rect l="l" t="t" r="r" b="b"/>
            <a:pathLst>
              <a:path w="93345" h="22860">
                <a:moveTo>
                  <a:pt x="76875" y="0"/>
                </a:moveTo>
                <a:lnTo>
                  <a:pt x="59259" y="9568"/>
                </a:lnTo>
                <a:lnTo>
                  <a:pt x="40573" y="16734"/>
                </a:lnTo>
                <a:lnTo>
                  <a:pt x="20821" y="21229"/>
                </a:lnTo>
                <a:lnTo>
                  <a:pt x="0" y="22787"/>
                </a:lnTo>
                <a:lnTo>
                  <a:pt x="92872" y="22787"/>
                </a:lnTo>
                <a:lnTo>
                  <a:pt x="768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61026" y="3034914"/>
            <a:ext cx="93345" cy="22860"/>
          </a:xfrm>
          <a:custGeom>
            <a:avLst/>
            <a:gdLst/>
            <a:ahLst/>
            <a:cxnLst/>
            <a:rect l="l" t="t" r="r" b="b"/>
            <a:pathLst>
              <a:path w="93345" h="22860">
                <a:moveTo>
                  <a:pt x="92871" y="0"/>
                </a:moveTo>
                <a:lnTo>
                  <a:pt x="0" y="0"/>
                </a:lnTo>
                <a:lnTo>
                  <a:pt x="20821" y="1557"/>
                </a:lnTo>
                <a:lnTo>
                  <a:pt x="40573" y="6051"/>
                </a:lnTo>
                <a:lnTo>
                  <a:pt x="59259" y="13215"/>
                </a:lnTo>
                <a:lnTo>
                  <a:pt x="76875" y="22783"/>
                </a:lnTo>
                <a:lnTo>
                  <a:pt x="928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836984" y="4558385"/>
            <a:ext cx="4436110" cy="1391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300" spc="5" dirty="0">
                <a:solidFill>
                  <a:srgbClr val="818281"/>
                </a:solidFill>
                <a:latin typeface="Arial"/>
                <a:cs typeface="Arial"/>
              </a:rPr>
              <a:t>Это </a:t>
            </a:r>
            <a:r>
              <a:rPr sz="1300" spc="10" dirty="0">
                <a:solidFill>
                  <a:srgbClr val="818281"/>
                </a:solidFill>
                <a:latin typeface="Arial"/>
                <a:cs typeface="Arial"/>
              </a:rPr>
              <a:t>открытый </a:t>
            </a:r>
            <a:r>
              <a:rPr sz="1300" dirty="0">
                <a:solidFill>
                  <a:srgbClr val="818281"/>
                </a:solidFill>
                <a:latin typeface="Arial"/>
                <a:cs typeface="Arial"/>
              </a:rPr>
              <a:t>и </a:t>
            </a:r>
            <a:r>
              <a:rPr sz="1300" spc="5" dirty="0">
                <a:solidFill>
                  <a:srgbClr val="818281"/>
                </a:solidFill>
                <a:latin typeface="Arial"/>
                <a:cs typeface="Arial"/>
              </a:rPr>
              <a:t>бесплатный</a:t>
            </a:r>
            <a:r>
              <a:rPr sz="1300" spc="100" dirty="0">
                <a:solidFill>
                  <a:srgbClr val="818281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818281"/>
                </a:solidFill>
                <a:latin typeface="Arial"/>
                <a:cs typeface="Arial"/>
              </a:rPr>
              <a:t>ресурс.</a:t>
            </a:r>
            <a:endParaRPr sz="13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20"/>
              </a:spcBef>
            </a:pPr>
            <a:r>
              <a:rPr sz="1300" spc="15" dirty="0">
                <a:solidFill>
                  <a:srgbClr val="818281"/>
                </a:solidFill>
                <a:latin typeface="Arial"/>
                <a:cs typeface="Arial"/>
              </a:rPr>
              <a:t>Обращения </a:t>
            </a:r>
            <a:r>
              <a:rPr sz="1300" spc="5" dirty="0">
                <a:solidFill>
                  <a:srgbClr val="818281"/>
                </a:solidFill>
                <a:latin typeface="Arial"/>
                <a:cs typeface="Arial"/>
              </a:rPr>
              <a:t>рассматриваются</a:t>
            </a:r>
            <a:r>
              <a:rPr sz="1300" spc="40" dirty="0">
                <a:solidFill>
                  <a:srgbClr val="818281"/>
                </a:solidFill>
                <a:latin typeface="Arial"/>
                <a:cs typeface="Arial"/>
              </a:rPr>
              <a:t> </a:t>
            </a:r>
            <a:r>
              <a:rPr sz="1300" spc="15" dirty="0">
                <a:solidFill>
                  <a:srgbClr val="818281"/>
                </a:solidFill>
                <a:latin typeface="Arial"/>
                <a:cs typeface="Arial"/>
              </a:rPr>
              <a:t>напрямую</a:t>
            </a:r>
            <a:endParaRPr sz="1300">
              <a:latin typeface="Arial"/>
              <a:cs typeface="Arial"/>
            </a:endParaRPr>
          </a:p>
          <a:p>
            <a:pPr marL="12700" marR="15240" algn="just">
              <a:lnSpc>
                <a:spcPct val="99200"/>
              </a:lnSpc>
              <a:spcBef>
                <a:spcPts val="60"/>
              </a:spcBef>
            </a:pPr>
            <a:r>
              <a:rPr sz="1300" dirty="0">
                <a:solidFill>
                  <a:srgbClr val="818281"/>
                </a:solidFill>
                <a:latin typeface="Arial"/>
                <a:cs typeface="Arial"/>
              </a:rPr>
              <a:t>в </a:t>
            </a:r>
            <a:r>
              <a:rPr sz="1300" spc="10" dirty="0">
                <a:solidFill>
                  <a:srgbClr val="818281"/>
                </a:solidFill>
                <a:latin typeface="Arial"/>
                <a:cs typeface="Arial"/>
              </a:rPr>
              <a:t>центральных </a:t>
            </a:r>
            <a:r>
              <a:rPr sz="1300" spc="5" dirty="0">
                <a:solidFill>
                  <a:srgbClr val="818281"/>
                </a:solidFill>
                <a:latin typeface="Arial"/>
                <a:cs typeface="Arial"/>
              </a:rPr>
              <a:t>аппаратах правоохранительных органов  </a:t>
            </a:r>
            <a:r>
              <a:rPr sz="1300" spc="-5" dirty="0">
                <a:solidFill>
                  <a:srgbClr val="818281"/>
                </a:solidFill>
                <a:latin typeface="Arial"/>
                <a:cs typeface="Arial"/>
              </a:rPr>
              <a:t>под </a:t>
            </a:r>
            <a:r>
              <a:rPr sz="1300" spc="15" dirty="0">
                <a:solidFill>
                  <a:srgbClr val="818281"/>
                </a:solidFill>
                <a:latin typeface="Arial"/>
                <a:cs typeface="Arial"/>
              </a:rPr>
              <a:t>общественным </a:t>
            </a:r>
            <a:r>
              <a:rPr sz="1300" spc="10" dirty="0">
                <a:solidFill>
                  <a:srgbClr val="818281"/>
                </a:solidFill>
                <a:latin typeface="Arial"/>
                <a:cs typeface="Arial"/>
              </a:rPr>
              <a:t>контролем </a:t>
            </a:r>
            <a:r>
              <a:rPr sz="1300" spc="5" dirty="0">
                <a:solidFill>
                  <a:srgbClr val="818281"/>
                </a:solidFill>
                <a:latin typeface="Arial"/>
                <a:cs typeface="Arial"/>
              </a:rPr>
              <a:t>деловых объединений </a:t>
            </a:r>
            <a:r>
              <a:rPr sz="1300" dirty="0">
                <a:solidFill>
                  <a:srgbClr val="818281"/>
                </a:solidFill>
                <a:latin typeface="Arial"/>
                <a:cs typeface="Arial"/>
              </a:rPr>
              <a:t>и  </a:t>
            </a:r>
            <a:r>
              <a:rPr sz="1300" spc="5" dirty="0">
                <a:solidFill>
                  <a:srgbClr val="818281"/>
                </a:solidFill>
                <a:latin typeface="Arial"/>
                <a:cs typeface="Arial"/>
              </a:rPr>
              <a:t>бизнес-омбудсмена.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300" spc="10" dirty="0">
                <a:solidFill>
                  <a:srgbClr val="818281"/>
                </a:solidFill>
                <a:latin typeface="Arial"/>
                <a:cs typeface="Arial"/>
              </a:rPr>
              <a:t>Платформа запущена </a:t>
            </a:r>
            <a:r>
              <a:rPr sz="1300" dirty="0">
                <a:solidFill>
                  <a:srgbClr val="818281"/>
                </a:solidFill>
                <a:latin typeface="Arial"/>
                <a:cs typeface="Arial"/>
              </a:rPr>
              <a:t>в </a:t>
            </a:r>
            <a:r>
              <a:rPr sz="1300" spc="10" dirty="0">
                <a:solidFill>
                  <a:srgbClr val="818281"/>
                </a:solidFill>
                <a:latin typeface="Arial"/>
                <a:cs typeface="Arial"/>
              </a:rPr>
              <a:t>эксплуатацию </a:t>
            </a:r>
            <a:r>
              <a:rPr sz="1300" spc="5" dirty="0">
                <a:solidFill>
                  <a:srgbClr val="818281"/>
                </a:solidFill>
                <a:latin typeface="Arial"/>
                <a:cs typeface="Arial"/>
              </a:rPr>
              <a:t>19 </a:t>
            </a:r>
            <a:r>
              <a:rPr sz="1300" spc="10" dirty="0">
                <a:solidFill>
                  <a:srgbClr val="818281"/>
                </a:solidFill>
                <a:latin typeface="Arial"/>
                <a:cs typeface="Arial"/>
              </a:rPr>
              <a:t>ноября 2019</a:t>
            </a:r>
            <a:r>
              <a:rPr sz="1300" spc="175" dirty="0">
                <a:solidFill>
                  <a:srgbClr val="818281"/>
                </a:solidFill>
                <a:latin typeface="Arial"/>
                <a:cs typeface="Arial"/>
              </a:rPr>
              <a:t> </a:t>
            </a:r>
            <a:r>
              <a:rPr sz="1300" spc="-235" dirty="0">
                <a:solidFill>
                  <a:srgbClr val="818281"/>
                </a:solidFill>
                <a:latin typeface="Arial"/>
                <a:cs typeface="Arial"/>
              </a:rPr>
              <a:t>г.</a:t>
            </a:r>
            <a:endParaRPr sz="13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855876" y="6754785"/>
            <a:ext cx="641632" cy="298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88665" y="6748917"/>
            <a:ext cx="619506" cy="2835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283708" y="6741668"/>
            <a:ext cx="332232" cy="3230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687834" y="6743691"/>
            <a:ext cx="481411" cy="3206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63297" y="6743691"/>
            <a:ext cx="447646" cy="3206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286051" y="6815908"/>
            <a:ext cx="403789" cy="1761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317" y="1180488"/>
            <a:ext cx="9593580" cy="6057265"/>
          </a:xfrm>
          <a:custGeom>
            <a:avLst/>
            <a:gdLst/>
            <a:ahLst/>
            <a:cxnLst/>
            <a:rect l="l" t="t" r="r" b="b"/>
            <a:pathLst>
              <a:path w="9593580" h="6057265">
                <a:moveTo>
                  <a:pt x="9593015" y="0"/>
                </a:moveTo>
                <a:lnTo>
                  <a:pt x="0" y="0"/>
                </a:lnTo>
                <a:lnTo>
                  <a:pt x="0" y="6056879"/>
                </a:lnTo>
                <a:lnTo>
                  <a:pt x="9593015" y="6056879"/>
                </a:lnTo>
                <a:lnTo>
                  <a:pt x="9593015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2569" y="537666"/>
            <a:ext cx="835279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Нарушения, рассматриваемые Платформой</a:t>
            </a:r>
          </a:p>
        </p:txBody>
      </p:sp>
      <p:sp>
        <p:nvSpPr>
          <p:cNvPr id="4" name="object 4"/>
          <p:cNvSpPr/>
          <p:nvPr/>
        </p:nvSpPr>
        <p:spPr>
          <a:xfrm>
            <a:off x="190500" y="1353542"/>
            <a:ext cx="9766300" cy="6054725"/>
          </a:xfrm>
          <a:custGeom>
            <a:avLst/>
            <a:gdLst/>
            <a:ahLst/>
            <a:cxnLst/>
            <a:rect l="l" t="t" r="r" b="b"/>
            <a:pathLst>
              <a:path w="9766300" h="6054725">
                <a:moveTo>
                  <a:pt x="0" y="8184"/>
                </a:moveTo>
                <a:lnTo>
                  <a:pt x="9755439" y="0"/>
                </a:lnTo>
                <a:lnTo>
                  <a:pt x="9765992" y="5044957"/>
                </a:lnTo>
                <a:lnTo>
                  <a:pt x="8012704" y="6054411"/>
                </a:lnTo>
              </a:path>
            </a:pathLst>
          </a:custGeom>
          <a:ln w="18148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38315" y="1870963"/>
            <a:ext cx="4136136" cy="167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13347" y="4928108"/>
            <a:ext cx="3051048" cy="2481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91394" y="1528173"/>
            <a:ext cx="7553325" cy="5408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635" indent="-115570">
              <a:lnSpc>
                <a:spcPct val="100000"/>
              </a:lnSpc>
              <a:spcBef>
                <a:spcPts val="100"/>
              </a:spcBef>
              <a:buClr>
                <a:srgbClr val="E63E25"/>
              </a:buClr>
              <a:buChar char="•"/>
              <a:tabLst>
                <a:tab pos="128270" algn="l"/>
              </a:tabLst>
            </a:pPr>
            <a:r>
              <a:rPr sz="1400" spc="15" dirty="0">
                <a:solidFill>
                  <a:srgbClr val="151616"/>
                </a:solidFill>
                <a:latin typeface="Arial"/>
                <a:cs typeface="Arial"/>
              </a:rPr>
              <a:t>Необоснованное </a:t>
            </a:r>
            <a:r>
              <a:rPr sz="1400" spc="20" dirty="0">
                <a:solidFill>
                  <a:srgbClr val="151616"/>
                </a:solidFill>
                <a:latin typeface="Arial"/>
                <a:cs typeface="Arial"/>
              </a:rPr>
              <a:t>задержание </a:t>
            </a:r>
            <a:r>
              <a:rPr sz="1400" spc="15" dirty="0">
                <a:solidFill>
                  <a:srgbClr val="151616"/>
                </a:solidFill>
                <a:latin typeface="Arial"/>
                <a:cs typeface="Arial"/>
              </a:rPr>
              <a:t>или заключение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под</a:t>
            </a:r>
            <a:r>
              <a:rPr sz="1400" spc="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151616"/>
                </a:solidFill>
                <a:latin typeface="Arial"/>
                <a:cs typeface="Arial"/>
              </a:rPr>
              <a:t>стражу</a:t>
            </a:r>
            <a:endParaRPr sz="1400">
              <a:latin typeface="Arial"/>
              <a:cs typeface="Arial"/>
            </a:endParaRPr>
          </a:p>
          <a:p>
            <a:pPr marL="127635" indent="-115570">
              <a:lnSpc>
                <a:spcPct val="100000"/>
              </a:lnSpc>
              <a:spcBef>
                <a:spcPts val="1125"/>
              </a:spcBef>
              <a:buClr>
                <a:srgbClr val="E63E25"/>
              </a:buClr>
              <a:buChar char="•"/>
              <a:tabLst>
                <a:tab pos="128270" algn="l"/>
              </a:tabLst>
            </a:pPr>
            <a:r>
              <a:rPr sz="1400" spc="15" dirty="0">
                <a:solidFill>
                  <a:srgbClr val="151616"/>
                </a:solidFill>
                <a:latin typeface="Arial"/>
                <a:cs typeface="Arial"/>
              </a:rPr>
              <a:t>Нарушения при </a:t>
            </a:r>
            <a:r>
              <a:rPr sz="1400" spc="5" dirty="0">
                <a:solidFill>
                  <a:srgbClr val="151616"/>
                </a:solidFill>
                <a:latin typeface="Arial"/>
                <a:cs typeface="Arial"/>
              </a:rPr>
              <a:t>возбуждении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уголовного</a:t>
            </a:r>
            <a:r>
              <a:rPr sz="1400" spc="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дела</a:t>
            </a:r>
            <a:endParaRPr sz="1400">
              <a:latin typeface="Arial"/>
              <a:cs typeface="Arial"/>
            </a:endParaRPr>
          </a:p>
          <a:p>
            <a:pPr marL="127635" indent="-115570">
              <a:lnSpc>
                <a:spcPct val="100000"/>
              </a:lnSpc>
              <a:spcBef>
                <a:spcPts val="1130"/>
              </a:spcBef>
              <a:buClr>
                <a:srgbClr val="E63E25"/>
              </a:buClr>
              <a:buChar char="•"/>
              <a:tabLst>
                <a:tab pos="128270" algn="l"/>
              </a:tabLst>
            </a:pPr>
            <a:r>
              <a:rPr sz="1400" spc="25" dirty="0">
                <a:solidFill>
                  <a:srgbClr val="151616"/>
                </a:solidFill>
                <a:latin typeface="Arial"/>
                <a:cs typeface="Arial"/>
              </a:rPr>
              <a:t>Фальсификация </a:t>
            </a:r>
            <a:r>
              <a:rPr sz="1400" spc="5" dirty="0">
                <a:solidFill>
                  <a:srgbClr val="151616"/>
                </a:solidFill>
                <a:latin typeface="Arial"/>
                <a:cs typeface="Arial"/>
              </a:rPr>
              <a:t>доказательств </a:t>
            </a:r>
            <a:r>
              <a:rPr sz="1400" spc="10" dirty="0">
                <a:solidFill>
                  <a:srgbClr val="151616"/>
                </a:solidFill>
                <a:latin typeface="Arial"/>
                <a:cs typeface="Arial"/>
              </a:rPr>
              <a:t>по</a:t>
            </a:r>
            <a:r>
              <a:rPr sz="1400" spc="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делу</a:t>
            </a:r>
            <a:endParaRPr sz="1400">
              <a:latin typeface="Arial"/>
              <a:cs typeface="Arial"/>
            </a:endParaRPr>
          </a:p>
          <a:p>
            <a:pPr marL="127635" indent="-115570">
              <a:lnSpc>
                <a:spcPct val="100000"/>
              </a:lnSpc>
              <a:spcBef>
                <a:spcPts val="1005"/>
              </a:spcBef>
              <a:buClr>
                <a:srgbClr val="E63E25"/>
              </a:buClr>
              <a:buChar char="•"/>
              <a:tabLst>
                <a:tab pos="128270" algn="l"/>
              </a:tabLst>
            </a:pPr>
            <a:r>
              <a:rPr sz="1400" spc="15" dirty="0">
                <a:solidFill>
                  <a:srgbClr val="151616"/>
                </a:solidFill>
                <a:latin typeface="Arial"/>
                <a:cs typeface="Arial"/>
              </a:rPr>
              <a:t>Незаконное прослушивание </a:t>
            </a:r>
            <a:r>
              <a:rPr sz="1400" spc="20" dirty="0">
                <a:solidFill>
                  <a:srgbClr val="151616"/>
                </a:solidFill>
                <a:latin typeface="Arial"/>
                <a:cs typeface="Arial"/>
              </a:rPr>
              <a:t>мобильных </a:t>
            </a:r>
            <a:r>
              <a:rPr sz="1400" spc="10" dirty="0">
                <a:solidFill>
                  <a:srgbClr val="151616"/>
                </a:solidFill>
                <a:latin typeface="Arial"/>
                <a:cs typeface="Arial"/>
              </a:rPr>
              <a:t>устройств, автомобиля,</a:t>
            </a:r>
            <a:r>
              <a:rPr sz="1400" spc="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151616"/>
                </a:solidFill>
                <a:latin typeface="Arial"/>
                <a:cs typeface="Arial"/>
              </a:rPr>
              <a:t>помещений</a:t>
            </a:r>
            <a:endParaRPr sz="1400">
              <a:latin typeface="Arial"/>
              <a:cs typeface="Arial"/>
            </a:endParaRPr>
          </a:p>
          <a:p>
            <a:pPr marL="127635" indent="-115570">
              <a:lnSpc>
                <a:spcPct val="100000"/>
              </a:lnSpc>
              <a:spcBef>
                <a:spcPts val="1130"/>
              </a:spcBef>
              <a:buClr>
                <a:srgbClr val="E63E25"/>
              </a:buClr>
              <a:buChar char="•"/>
              <a:tabLst>
                <a:tab pos="128270" algn="l"/>
              </a:tabLst>
            </a:pPr>
            <a:r>
              <a:rPr sz="1400" spc="15" dirty="0">
                <a:solidFill>
                  <a:srgbClr val="151616"/>
                </a:solidFill>
                <a:latin typeface="Arial"/>
                <a:cs typeface="Arial"/>
              </a:rPr>
              <a:t>Незаконное </a:t>
            </a:r>
            <a:r>
              <a:rPr sz="1400" spc="5" dirty="0">
                <a:solidFill>
                  <a:srgbClr val="151616"/>
                </a:solidFill>
                <a:latin typeface="Arial"/>
                <a:cs typeface="Arial"/>
              </a:rPr>
              <a:t>изъятие </a:t>
            </a:r>
            <a:r>
              <a:rPr sz="1400" spc="15" dirty="0">
                <a:solidFill>
                  <a:srgbClr val="151616"/>
                </a:solidFill>
                <a:latin typeface="Arial"/>
                <a:cs typeface="Arial"/>
              </a:rPr>
              <a:t>документации или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носителей</a:t>
            </a:r>
            <a:r>
              <a:rPr sz="1400" spc="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151616"/>
                </a:solidFill>
                <a:latin typeface="Arial"/>
                <a:cs typeface="Arial"/>
              </a:rPr>
              <a:t>информации</a:t>
            </a:r>
            <a:endParaRPr sz="1400">
              <a:latin typeface="Arial"/>
              <a:cs typeface="Arial"/>
            </a:endParaRPr>
          </a:p>
          <a:p>
            <a:pPr marL="127635" indent="-115570">
              <a:lnSpc>
                <a:spcPct val="100000"/>
              </a:lnSpc>
              <a:spcBef>
                <a:spcPts val="1010"/>
              </a:spcBef>
              <a:buClr>
                <a:srgbClr val="E63E25"/>
              </a:buClr>
              <a:buChar char="•"/>
              <a:tabLst>
                <a:tab pos="128270" algn="l"/>
              </a:tabLst>
            </a:pPr>
            <a:r>
              <a:rPr sz="1400" spc="15" dirty="0">
                <a:solidFill>
                  <a:srgbClr val="151616"/>
                </a:solidFill>
                <a:latin typeface="Arial"/>
                <a:cs typeface="Arial"/>
              </a:rPr>
              <a:t>Необоснованное </a:t>
            </a:r>
            <a:r>
              <a:rPr sz="1400" spc="10" dirty="0">
                <a:solidFill>
                  <a:srgbClr val="151616"/>
                </a:solidFill>
                <a:latin typeface="Arial"/>
                <a:cs typeface="Arial"/>
              </a:rPr>
              <a:t>затягивание </a:t>
            </a:r>
            <a:r>
              <a:rPr sz="1400" spc="20" dirty="0">
                <a:solidFill>
                  <a:srgbClr val="151616"/>
                </a:solidFill>
                <a:latin typeface="Arial"/>
                <a:cs typeface="Arial"/>
              </a:rPr>
              <a:t>сроков </a:t>
            </a:r>
            <a:r>
              <a:rPr sz="1400" spc="5" dirty="0">
                <a:solidFill>
                  <a:srgbClr val="151616"/>
                </a:solidFill>
                <a:latin typeface="Arial"/>
                <a:cs typeface="Arial"/>
              </a:rPr>
              <a:t>изъятия </a:t>
            </a:r>
            <a:r>
              <a:rPr sz="1400" spc="15" dirty="0">
                <a:solidFill>
                  <a:srgbClr val="151616"/>
                </a:solidFill>
                <a:latin typeface="Arial"/>
                <a:cs typeface="Arial"/>
              </a:rPr>
              <a:t>или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возврата</a:t>
            </a:r>
            <a:r>
              <a:rPr sz="1400" spc="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151616"/>
                </a:solidFill>
                <a:latin typeface="Arial"/>
                <a:cs typeface="Arial"/>
              </a:rPr>
              <a:t>имущества</a:t>
            </a:r>
            <a:endParaRPr sz="1400">
              <a:latin typeface="Arial"/>
              <a:cs typeface="Arial"/>
            </a:endParaRPr>
          </a:p>
          <a:p>
            <a:pPr marL="127635" indent="-115570">
              <a:lnSpc>
                <a:spcPct val="100000"/>
              </a:lnSpc>
              <a:spcBef>
                <a:spcPts val="1125"/>
              </a:spcBef>
              <a:buClr>
                <a:srgbClr val="E63E25"/>
              </a:buClr>
              <a:buChar char="•"/>
              <a:tabLst>
                <a:tab pos="128270" algn="l"/>
              </a:tabLst>
            </a:pPr>
            <a:r>
              <a:rPr sz="1400" spc="15" dirty="0">
                <a:solidFill>
                  <a:srgbClr val="151616"/>
                </a:solidFill>
                <a:latin typeface="Arial"/>
                <a:cs typeface="Arial"/>
              </a:rPr>
              <a:t>Нарушение </a:t>
            </a:r>
            <a:r>
              <a:rPr sz="1400" spc="10" dirty="0">
                <a:solidFill>
                  <a:srgbClr val="151616"/>
                </a:solidFill>
                <a:latin typeface="Arial"/>
                <a:cs typeface="Arial"/>
              </a:rPr>
              <a:t>процессуальных</a:t>
            </a:r>
            <a:r>
              <a:rPr sz="1400" spc="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151616"/>
                </a:solidFill>
                <a:latin typeface="Arial"/>
                <a:cs typeface="Arial"/>
              </a:rPr>
              <a:t>сроков</a:t>
            </a:r>
            <a:endParaRPr sz="1400">
              <a:latin typeface="Arial"/>
              <a:cs typeface="Arial"/>
            </a:endParaRPr>
          </a:p>
          <a:p>
            <a:pPr marL="127635" indent="-115570">
              <a:lnSpc>
                <a:spcPct val="100000"/>
              </a:lnSpc>
              <a:spcBef>
                <a:spcPts val="1105"/>
              </a:spcBef>
              <a:buClr>
                <a:srgbClr val="E63E25"/>
              </a:buClr>
              <a:buChar char="•"/>
              <a:tabLst>
                <a:tab pos="128270" algn="l"/>
              </a:tabLst>
            </a:pPr>
            <a:r>
              <a:rPr sz="1400" spc="20" dirty="0">
                <a:solidFill>
                  <a:srgbClr val="151616"/>
                </a:solidFill>
                <a:latin typeface="Arial"/>
                <a:cs typeface="Arial"/>
              </a:rPr>
              <a:t>Провокация </a:t>
            </a:r>
            <a:r>
              <a:rPr sz="1400" spc="5" dirty="0">
                <a:solidFill>
                  <a:srgbClr val="151616"/>
                </a:solidFill>
                <a:latin typeface="Arial"/>
                <a:cs typeface="Arial"/>
              </a:rPr>
              <a:t>на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дачу</a:t>
            </a:r>
            <a:r>
              <a:rPr sz="1400" spc="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151616"/>
                </a:solidFill>
                <a:latin typeface="Arial"/>
                <a:cs typeface="Arial"/>
              </a:rPr>
              <a:t>взятки</a:t>
            </a:r>
            <a:endParaRPr sz="1400">
              <a:latin typeface="Arial"/>
              <a:cs typeface="Arial"/>
            </a:endParaRPr>
          </a:p>
          <a:p>
            <a:pPr marL="127635" indent="-115570">
              <a:lnSpc>
                <a:spcPct val="100000"/>
              </a:lnSpc>
              <a:spcBef>
                <a:spcPts val="1030"/>
              </a:spcBef>
              <a:buClr>
                <a:srgbClr val="E63E25"/>
              </a:buClr>
              <a:buChar char="•"/>
              <a:tabLst>
                <a:tab pos="128270" algn="l"/>
              </a:tabLst>
            </a:pPr>
            <a:r>
              <a:rPr sz="1400" spc="5" dirty="0">
                <a:solidFill>
                  <a:srgbClr val="151616"/>
                </a:solidFill>
                <a:latin typeface="Arial"/>
                <a:cs typeface="Arial"/>
              </a:rPr>
              <a:t>Создание </a:t>
            </a:r>
            <a:r>
              <a:rPr sz="1400" spc="10" dirty="0">
                <a:solidFill>
                  <a:srgbClr val="151616"/>
                </a:solidFill>
                <a:latin typeface="Arial"/>
                <a:cs typeface="Arial"/>
              </a:rPr>
              <a:t>препятствий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к </a:t>
            </a:r>
            <a:r>
              <a:rPr sz="1400" spc="15" dirty="0">
                <a:solidFill>
                  <a:srgbClr val="151616"/>
                </a:solidFill>
                <a:latin typeface="Arial"/>
                <a:cs typeface="Arial"/>
              </a:rPr>
              <a:t>обжалованию процессуальных действий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и</a:t>
            </a:r>
            <a:r>
              <a:rPr sz="1400" spc="1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151616"/>
                </a:solidFill>
                <a:latin typeface="Arial"/>
                <a:cs typeface="Arial"/>
              </a:rPr>
              <a:t>решений</a:t>
            </a:r>
            <a:endParaRPr sz="1400">
              <a:latin typeface="Arial"/>
              <a:cs typeface="Arial"/>
            </a:endParaRPr>
          </a:p>
          <a:p>
            <a:pPr marL="127635" indent="-115570">
              <a:lnSpc>
                <a:spcPct val="100000"/>
              </a:lnSpc>
              <a:spcBef>
                <a:spcPts val="1010"/>
              </a:spcBef>
              <a:buClr>
                <a:srgbClr val="E63E25"/>
              </a:buClr>
              <a:buChar char="•"/>
              <a:tabLst>
                <a:tab pos="128270" algn="l"/>
              </a:tabLst>
            </a:pPr>
            <a:r>
              <a:rPr sz="1400" spc="15" dirty="0">
                <a:solidFill>
                  <a:srgbClr val="151616"/>
                </a:solidFill>
                <a:latin typeface="Arial"/>
                <a:cs typeface="Arial"/>
              </a:rPr>
              <a:t>Необоснованный </a:t>
            </a:r>
            <a:r>
              <a:rPr sz="1400" spc="10" dirty="0">
                <a:solidFill>
                  <a:srgbClr val="151616"/>
                </a:solidFill>
                <a:latin typeface="Arial"/>
                <a:cs typeface="Arial"/>
              </a:rPr>
              <a:t>отказ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в 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удовлетворении ходатайств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и</a:t>
            </a:r>
            <a:r>
              <a:rPr sz="1400" spc="1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151616"/>
                </a:solidFill>
                <a:latin typeface="Arial"/>
                <a:cs typeface="Arial"/>
              </a:rPr>
              <a:t>жалоб</a:t>
            </a:r>
            <a:endParaRPr sz="1400">
              <a:latin typeface="Arial"/>
              <a:cs typeface="Arial"/>
            </a:endParaRPr>
          </a:p>
          <a:p>
            <a:pPr marL="12700" marR="440690" indent="-635">
              <a:lnSpc>
                <a:spcPts val="1370"/>
              </a:lnSpc>
              <a:spcBef>
                <a:spcPts val="1215"/>
              </a:spcBef>
              <a:buClr>
                <a:srgbClr val="E63E25"/>
              </a:buClr>
              <a:buChar char="•"/>
              <a:tabLst>
                <a:tab pos="128270" algn="l"/>
              </a:tabLst>
            </a:pPr>
            <a:r>
              <a:rPr sz="1400" spc="20" dirty="0">
                <a:solidFill>
                  <a:srgbClr val="151616"/>
                </a:solidFill>
                <a:latin typeface="Arial"/>
                <a:cs typeface="Arial"/>
              </a:rPr>
              <a:t>Применение </a:t>
            </a:r>
            <a:r>
              <a:rPr sz="1400" spc="10" dirty="0">
                <a:solidFill>
                  <a:srgbClr val="151616"/>
                </a:solidFill>
                <a:latin typeface="Arial"/>
                <a:cs typeface="Arial"/>
              </a:rPr>
              <a:t>сотрудниками </a:t>
            </a:r>
            <a:r>
              <a:rPr sz="1400" spc="5" dirty="0">
                <a:solidFill>
                  <a:srgbClr val="151616"/>
                </a:solidFill>
                <a:latin typeface="Arial"/>
                <a:cs typeface="Arial"/>
              </a:rPr>
              <a:t>правоохранительных органов 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без </a:t>
            </a:r>
            <a:r>
              <a:rPr sz="1400" spc="20" dirty="0">
                <a:solidFill>
                  <a:srgbClr val="151616"/>
                </a:solidFill>
                <a:latin typeface="Arial"/>
                <a:cs typeface="Arial"/>
              </a:rPr>
              <a:t>законных </a:t>
            </a:r>
            <a:r>
              <a:rPr sz="1400" spc="10" dirty="0">
                <a:solidFill>
                  <a:srgbClr val="151616"/>
                </a:solidFill>
                <a:latin typeface="Arial"/>
                <a:cs typeface="Arial"/>
              </a:rPr>
              <a:t>оснований  </a:t>
            </a:r>
            <a:r>
              <a:rPr sz="1400" spc="20" dirty="0">
                <a:solidFill>
                  <a:srgbClr val="151616"/>
                </a:solidFill>
                <a:latin typeface="Arial"/>
                <a:cs typeface="Arial"/>
              </a:rPr>
              <a:t>физической </a:t>
            </a:r>
            <a:r>
              <a:rPr sz="1400" spc="15" dirty="0">
                <a:solidFill>
                  <a:srgbClr val="151616"/>
                </a:solidFill>
                <a:latin typeface="Arial"/>
                <a:cs typeface="Arial"/>
              </a:rPr>
              <a:t>силы, </a:t>
            </a:r>
            <a:r>
              <a:rPr sz="1400" spc="20" dirty="0">
                <a:solidFill>
                  <a:srgbClr val="151616"/>
                </a:solidFill>
                <a:latin typeface="Arial"/>
                <a:cs typeface="Arial"/>
              </a:rPr>
              <a:t>специальных </a:t>
            </a:r>
            <a:r>
              <a:rPr sz="1400" spc="5" dirty="0">
                <a:solidFill>
                  <a:srgbClr val="151616"/>
                </a:solidFill>
                <a:latin typeface="Arial"/>
                <a:cs typeface="Arial"/>
              </a:rPr>
              <a:t>средств </a:t>
            </a:r>
            <a:r>
              <a:rPr sz="1400" spc="15" dirty="0">
                <a:solidFill>
                  <a:srgbClr val="151616"/>
                </a:solidFill>
                <a:latin typeface="Arial"/>
                <a:cs typeface="Arial"/>
              </a:rPr>
              <a:t>или </a:t>
            </a:r>
            <a:r>
              <a:rPr sz="1400" spc="5" dirty="0">
                <a:solidFill>
                  <a:srgbClr val="151616"/>
                </a:solidFill>
                <a:latin typeface="Arial"/>
                <a:cs typeface="Arial"/>
              </a:rPr>
              <a:t>огнестрельного</a:t>
            </a:r>
            <a:r>
              <a:rPr sz="1400" spc="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151616"/>
                </a:solidFill>
                <a:latin typeface="Arial"/>
                <a:cs typeface="Arial"/>
              </a:rPr>
              <a:t>оружия</a:t>
            </a:r>
            <a:endParaRPr sz="1400">
              <a:latin typeface="Arial"/>
              <a:cs typeface="Arial"/>
            </a:endParaRPr>
          </a:p>
          <a:p>
            <a:pPr marL="127635" indent="-115570">
              <a:lnSpc>
                <a:spcPct val="100000"/>
              </a:lnSpc>
              <a:spcBef>
                <a:spcPts val="1135"/>
              </a:spcBef>
              <a:buClr>
                <a:srgbClr val="E63E25"/>
              </a:buClr>
              <a:buChar char="•"/>
              <a:tabLst>
                <a:tab pos="128270" algn="l"/>
              </a:tabLst>
            </a:pPr>
            <a:r>
              <a:rPr sz="1400" spc="15" dirty="0">
                <a:solidFill>
                  <a:srgbClr val="151616"/>
                </a:solidFill>
                <a:latin typeface="Arial"/>
                <a:cs typeface="Arial"/>
              </a:rPr>
              <a:t>Нарушение </a:t>
            </a:r>
            <a:r>
              <a:rPr sz="1400" spc="10" dirty="0">
                <a:solidFill>
                  <a:srgbClr val="151616"/>
                </a:solidFill>
                <a:latin typeface="Arial"/>
                <a:cs typeface="Arial"/>
              </a:rPr>
              <a:t>права </a:t>
            </a:r>
            <a:r>
              <a:rPr sz="1400" spc="5" dirty="0">
                <a:solidFill>
                  <a:srgbClr val="151616"/>
                </a:solidFill>
                <a:latin typeface="Arial"/>
                <a:cs typeface="Arial"/>
              </a:rPr>
              <a:t>на </a:t>
            </a:r>
            <a:r>
              <a:rPr sz="1400" spc="20" dirty="0">
                <a:solidFill>
                  <a:srgbClr val="151616"/>
                </a:solidFill>
                <a:latin typeface="Arial"/>
                <a:cs typeface="Arial"/>
              </a:rPr>
              <a:t>защиту </a:t>
            </a:r>
            <a:r>
              <a:rPr sz="1400" spc="10" dirty="0">
                <a:solidFill>
                  <a:srgbClr val="151616"/>
                </a:solidFill>
                <a:latin typeface="Arial"/>
                <a:cs typeface="Arial"/>
              </a:rPr>
              <a:t>(создание препятствий для </a:t>
            </a:r>
            <a:r>
              <a:rPr sz="1400" spc="15" dirty="0">
                <a:solidFill>
                  <a:srgbClr val="151616"/>
                </a:solidFill>
                <a:latin typeface="Arial"/>
                <a:cs typeface="Arial"/>
              </a:rPr>
              <a:t>участия</a:t>
            </a:r>
            <a:r>
              <a:rPr sz="1400" spc="1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151616"/>
                </a:solidFill>
                <a:latin typeface="Arial"/>
                <a:cs typeface="Arial"/>
              </a:rPr>
              <a:t>адвоката)</a:t>
            </a:r>
            <a:endParaRPr sz="1400">
              <a:latin typeface="Arial"/>
              <a:cs typeface="Arial"/>
            </a:endParaRPr>
          </a:p>
          <a:p>
            <a:pPr marL="12700" marR="481965" indent="-635">
              <a:lnSpc>
                <a:spcPts val="1370"/>
              </a:lnSpc>
              <a:spcBef>
                <a:spcPts val="1285"/>
              </a:spcBef>
              <a:buClr>
                <a:srgbClr val="E63E25"/>
              </a:buClr>
              <a:buChar char="•"/>
              <a:tabLst>
                <a:tab pos="128270" algn="l"/>
              </a:tabLst>
            </a:pPr>
            <a:r>
              <a:rPr sz="1400" spc="15" dirty="0">
                <a:solidFill>
                  <a:srgbClr val="151616"/>
                </a:solidFill>
                <a:latin typeface="Arial"/>
                <a:cs typeface="Arial"/>
              </a:rPr>
              <a:t>Необоснованное </a:t>
            </a:r>
            <a:r>
              <a:rPr sz="1400" spc="5" dirty="0">
                <a:solidFill>
                  <a:srgbClr val="151616"/>
                </a:solidFill>
                <a:latin typeface="Arial"/>
                <a:cs typeface="Arial"/>
              </a:rPr>
              <a:t>проведение </a:t>
            </a:r>
            <a:r>
              <a:rPr sz="1400" spc="15" dirty="0">
                <a:solidFill>
                  <a:srgbClr val="151616"/>
                </a:solidFill>
                <a:latin typeface="Arial"/>
                <a:cs typeface="Arial"/>
              </a:rPr>
              <a:t>либо </a:t>
            </a:r>
            <a:r>
              <a:rPr sz="1400" spc="5" dirty="0">
                <a:solidFill>
                  <a:srgbClr val="151616"/>
                </a:solidFill>
                <a:latin typeface="Arial"/>
                <a:cs typeface="Arial"/>
              </a:rPr>
              <a:t>проведение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с </a:t>
            </a:r>
            <a:r>
              <a:rPr sz="1400" spc="15" dirty="0">
                <a:solidFill>
                  <a:srgbClr val="151616"/>
                </a:solidFill>
                <a:latin typeface="Arial"/>
                <a:cs typeface="Arial"/>
              </a:rPr>
              <a:t>нарушениями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законодательства  </a:t>
            </a:r>
            <a:r>
              <a:rPr sz="1400" spc="10" dirty="0">
                <a:solidFill>
                  <a:srgbClr val="151616"/>
                </a:solidFill>
                <a:latin typeface="Arial"/>
                <a:cs typeface="Arial"/>
              </a:rPr>
              <a:t>оперативно-розыскных </a:t>
            </a:r>
            <a:r>
              <a:rPr sz="1400" spc="20" dirty="0">
                <a:solidFill>
                  <a:srgbClr val="151616"/>
                </a:solidFill>
                <a:latin typeface="Arial"/>
                <a:cs typeface="Arial"/>
              </a:rPr>
              <a:t>мероприятий </a:t>
            </a:r>
            <a:r>
              <a:rPr sz="1400" spc="10" dirty="0">
                <a:solidFill>
                  <a:srgbClr val="151616"/>
                </a:solidFill>
                <a:latin typeface="Arial"/>
                <a:cs typeface="Arial"/>
              </a:rPr>
              <a:t>или </a:t>
            </a:r>
            <a:r>
              <a:rPr sz="1400" spc="5" dirty="0">
                <a:solidFill>
                  <a:srgbClr val="151616"/>
                </a:solidFill>
                <a:latin typeface="Arial"/>
                <a:cs typeface="Arial"/>
              </a:rPr>
              <a:t>следственных</a:t>
            </a:r>
            <a:r>
              <a:rPr sz="1400" spc="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151616"/>
                </a:solidFill>
                <a:latin typeface="Arial"/>
                <a:cs typeface="Arial"/>
              </a:rPr>
              <a:t>действий</a:t>
            </a:r>
            <a:endParaRPr sz="1400">
              <a:latin typeface="Arial"/>
              <a:cs typeface="Arial"/>
            </a:endParaRPr>
          </a:p>
          <a:p>
            <a:pPr marL="127000" indent="-114935">
              <a:lnSpc>
                <a:spcPct val="100000"/>
              </a:lnSpc>
              <a:spcBef>
                <a:spcPts val="725"/>
              </a:spcBef>
              <a:buClr>
                <a:srgbClr val="E63E25"/>
              </a:buClr>
              <a:buChar char="•"/>
              <a:tabLst>
                <a:tab pos="127635" algn="l"/>
              </a:tabLst>
            </a:pPr>
            <a:r>
              <a:rPr sz="1400" spc="10" dirty="0">
                <a:solidFill>
                  <a:srgbClr val="151616"/>
                </a:solidFill>
                <a:latin typeface="Arial"/>
                <a:cs typeface="Arial"/>
              </a:rPr>
              <a:t>Получение </a:t>
            </a:r>
            <a:r>
              <a:rPr sz="1400" spc="5" dirty="0">
                <a:solidFill>
                  <a:srgbClr val="151616"/>
                </a:solidFill>
                <a:latin typeface="Arial"/>
                <a:cs typeface="Arial"/>
              </a:rPr>
              <a:t>доказательств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с </a:t>
            </a:r>
            <a:r>
              <a:rPr sz="1400" spc="15" dirty="0">
                <a:solidFill>
                  <a:srgbClr val="151616"/>
                </a:solidFill>
                <a:latin typeface="Arial"/>
                <a:cs typeface="Arial"/>
              </a:rPr>
              <a:t>нарушениями </a:t>
            </a:r>
            <a:r>
              <a:rPr sz="1400" spc="5" dirty="0">
                <a:solidFill>
                  <a:srgbClr val="151616"/>
                </a:solidFill>
                <a:latin typeface="Arial"/>
                <a:cs typeface="Arial"/>
              </a:rPr>
              <a:t>уголовно-процессуального</a:t>
            </a:r>
            <a:r>
              <a:rPr sz="1400" spc="1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законодательства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1400" spc="15" dirty="0">
                <a:solidFill>
                  <a:srgbClr val="151616"/>
                </a:solidFill>
                <a:latin typeface="Arial"/>
                <a:cs typeface="Arial"/>
              </a:rPr>
              <a:t>Иное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27819" y="313435"/>
            <a:ext cx="246888" cy="246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560233" y="463018"/>
            <a:ext cx="43180" cy="17145"/>
          </a:xfrm>
          <a:custGeom>
            <a:avLst/>
            <a:gdLst/>
            <a:ahLst/>
            <a:cxnLst/>
            <a:rect l="l" t="t" r="r" b="b"/>
            <a:pathLst>
              <a:path w="43179" h="17145">
                <a:moveTo>
                  <a:pt x="0" y="0"/>
                </a:moveTo>
                <a:lnTo>
                  <a:pt x="19795" y="16946"/>
                </a:lnTo>
                <a:lnTo>
                  <a:pt x="30998" y="15041"/>
                </a:lnTo>
                <a:lnTo>
                  <a:pt x="39923" y="9673"/>
                </a:lnTo>
                <a:lnTo>
                  <a:pt x="42730" y="5718"/>
                </a:lnTo>
                <a:lnTo>
                  <a:pt x="8366" y="57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72071" y="406675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29" h="62229">
                <a:moveTo>
                  <a:pt x="31139" y="0"/>
                </a:moveTo>
                <a:lnTo>
                  <a:pt x="20612" y="0"/>
                </a:lnTo>
                <a:lnTo>
                  <a:pt x="23060" y="8166"/>
                </a:lnTo>
                <a:lnTo>
                  <a:pt x="23060" y="19394"/>
                </a:lnTo>
                <a:lnTo>
                  <a:pt x="17754" y="23886"/>
                </a:lnTo>
                <a:lnTo>
                  <a:pt x="0" y="23886"/>
                </a:lnTo>
                <a:lnTo>
                  <a:pt x="0" y="33888"/>
                </a:lnTo>
                <a:lnTo>
                  <a:pt x="18572" y="33888"/>
                </a:lnTo>
                <a:lnTo>
                  <a:pt x="24691" y="39403"/>
                </a:lnTo>
                <a:lnTo>
                  <a:pt x="24691" y="52876"/>
                </a:lnTo>
                <a:lnTo>
                  <a:pt x="19998" y="62062"/>
                </a:lnTo>
                <a:lnTo>
                  <a:pt x="30892" y="62062"/>
                </a:lnTo>
                <a:lnTo>
                  <a:pt x="33987" y="57701"/>
                </a:lnTo>
                <a:lnTo>
                  <a:pt x="36121" y="46954"/>
                </a:lnTo>
                <a:lnTo>
                  <a:pt x="36324" y="38994"/>
                </a:lnTo>
                <a:lnTo>
                  <a:pt x="31836" y="32050"/>
                </a:lnTo>
                <a:lnTo>
                  <a:pt x="24691" y="28173"/>
                </a:lnTo>
                <a:lnTo>
                  <a:pt x="31222" y="24702"/>
                </a:lnTo>
                <a:lnTo>
                  <a:pt x="34693" y="18171"/>
                </a:lnTo>
                <a:lnTo>
                  <a:pt x="34693" y="11432"/>
                </a:lnTo>
                <a:lnTo>
                  <a:pt x="32251" y="1259"/>
                </a:lnTo>
                <a:lnTo>
                  <a:pt x="311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58807" y="395449"/>
            <a:ext cx="44450" cy="16510"/>
          </a:xfrm>
          <a:custGeom>
            <a:avLst/>
            <a:gdLst/>
            <a:ahLst/>
            <a:cxnLst/>
            <a:rect l="l" t="t" r="r" b="b"/>
            <a:pathLst>
              <a:path w="44450" h="16509">
                <a:moveTo>
                  <a:pt x="22039" y="0"/>
                </a:moveTo>
                <a:lnTo>
                  <a:pt x="14080" y="0"/>
                </a:lnTo>
                <a:lnTo>
                  <a:pt x="5918" y="2653"/>
                </a:lnTo>
                <a:lnTo>
                  <a:pt x="0" y="6530"/>
                </a:lnTo>
                <a:lnTo>
                  <a:pt x="4488" y="16330"/>
                </a:lnTo>
                <a:lnTo>
                  <a:pt x="12242" y="11225"/>
                </a:lnTo>
                <a:lnTo>
                  <a:pt x="44403" y="11225"/>
                </a:lnTo>
                <a:lnTo>
                  <a:pt x="39283" y="5433"/>
                </a:lnTo>
                <a:lnTo>
                  <a:pt x="30910" y="1329"/>
                </a:lnTo>
                <a:lnTo>
                  <a:pt x="22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627107" y="395731"/>
            <a:ext cx="82296" cy="853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131652" y="396878"/>
            <a:ext cx="46990" cy="81915"/>
          </a:xfrm>
          <a:custGeom>
            <a:avLst/>
            <a:gdLst/>
            <a:ahLst/>
            <a:cxnLst/>
            <a:rect l="l" t="t" r="r" b="b"/>
            <a:pathLst>
              <a:path w="46990" h="81915">
                <a:moveTo>
                  <a:pt x="46732" y="0"/>
                </a:moveTo>
                <a:lnTo>
                  <a:pt x="0" y="0"/>
                </a:lnTo>
                <a:lnTo>
                  <a:pt x="0" y="81657"/>
                </a:lnTo>
                <a:lnTo>
                  <a:pt x="46732" y="81657"/>
                </a:lnTo>
                <a:lnTo>
                  <a:pt x="46732" y="70838"/>
                </a:lnTo>
                <a:lnTo>
                  <a:pt x="12445" y="70838"/>
                </a:lnTo>
                <a:lnTo>
                  <a:pt x="12445" y="43685"/>
                </a:lnTo>
                <a:lnTo>
                  <a:pt x="44079" y="43685"/>
                </a:lnTo>
                <a:lnTo>
                  <a:pt x="44079" y="32865"/>
                </a:lnTo>
                <a:lnTo>
                  <a:pt x="12445" y="32865"/>
                </a:lnTo>
                <a:lnTo>
                  <a:pt x="12445" y="10817"/>
                </a:lnTo>
                <a:lnTo>
                  <a:pt x="46732" y="10817"/>
                </a:lnTo>
                <a:lnTo>
                  <a:pt x="467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034919" y="396878"/>
            <a:ext cx="60960" cy="81915"/>
          </a:xfrm>
          <a:custGeom>
            <a:avLst/>
            <a:gdLst/>
            <a:ahLst/>
            <a:cxnLst/>
            <a:rect l="l" t="t" r="r" b="b"/>
            <a:pathLst>
              <a:path w="60959" h="81915">
                <a:moveTo>
                  <a:pt x="12245" y="0"/>
                </a:moveTo>
                <a:lnTo>
                  <a:pt x="0" y="0"/>
                </a:lnTo>
                <a:lnTo>
                  <a:pt x="0" y="81657"/>
                </a:lnTo>
                <a:lnTo>
                  <a:pt x="12245" y="81657"/>
                </a:lnTo>
                <a:lnTo>
                  <a:pt x="12245" y="43685"/>
                </a:lnTo>
                <a:lnTo>
                  <a:pt x="60812" y="43685"/>
                </a:lnTo>
                <a:lnTo>
                  <a:pt x="60812" y="32865"/>
                </a:lnTo>
                <a:lnTo>
                  <a:pt x="12245" y="32865"/>
                </a:lnTo>
                <a:lnTo>
                  <a:pt x="122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083489" y="440563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241" y="0"/>
                </a:moveTo>
                <a:lnTo>
                  <a:pt x="0" y="0"/>
                </a:lnTo>
                <a:lnTo>
                  <a:pt x="0" y="37971"/>
                </a:lnTo>
                <a:lnTo>
                  <a:pt x="12241" y="37971"/>
                </a:lnTo>
                <a:lnTo>
                  <a:pt x="12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083489" y="396878"/>
            <a:ext cx="12700" cy="33020"/>
          </a:xfrm>
          <a:custGeom>
            <a:avLst/>
            <a:gdLst/>
            <a:ahLst/>
            <a:cxnLst/>
            <a:rect l="l" t="t" r="r" b="b"/>
            <a:pathLst>
              <a:path w="12700" h="33020">
                <a:moveTo>
                  <a:pt x="12241" y="0"/>
                </a:moveTo>
                <a:lnTo>
                  <a:pt x="0" y="0"/>
                </a:lnTo>
                <a:lnTo>
                  <a:pt x="0" y="32865"/>
                </a:lnTo>
                <a:lnTo>
                  <a:pt x="12241" y="32865"/>
                </a:lnTo>
                <a:lnTo>
                  <a:pt x="12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55707" y="395731"/>
            <a:ext cx="67055" cy="853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775128" y="396878"/>
            <a:ext cx="45085" cy="81915"/>
          </a:xfrm>
          <a:custGeom>
            <a:avLst/>
            <a:gdLst/>
            <a:ahLst/>
            <a:cxnLst/>
            <a:rect l="l" t="t" r="r" b="b"/>
            <a:pathLst>
              <a:path w="45084" h="81915">
                <a:moveTo>
                  <a:pt x="43672" y="0"/>
                </a:moveTo>
                <a:lnTo>
                  <a:pt x="0" y="0"/>
                </a:lnTo>
                <a:lnTo>
                  <a:pt x="0" y="81657"/>
                </a:lnTo>
                <a:lnTo>
                  <a:pt x="21630" y="81657"/>
                </a:lnTo>
                <a:lnTo>
                  <a:pt x="32832" y="80103"/>
                </a:lnTo>
                <a:lnTo>
                  <a:pt x="41757" y="75507"/>
                </a:lnTo>
                <a:lnTo>
                  <a:pt x="44772" y="71654"/>
                </a:lnTo>
                <a:lnTo>
                  <a:pt x="12245" y="71654"/>
                </a:lnTo>
                <a:lnTo>
                  <a:pt x="12245" y="43685"/>
                </a:lnTo>
                <a:lnTo>
                  <a:pt x="44669" y="43685"/>
                </a:lnTo>
                <a:lnTo>
                  <a:pt x="41578" y="39806"/>
                </a:lnTo>
                <a:lnTo>
                  <a:pt x="32632" y="35232"/>
                </a:lnTo>
                <a:lnTo>
                  <a:pt x="21426" y="33682"/>
                </a:lnTo>
                <a:lnTo>
                  <a:pt x="12245" y="33682"/>
                </a:lnTo>
                <a:lnTo>
                  <a:pt x="12245" y="10817"/>
                </a:lnTo>
                <a:lnTo>
                  <a:pt x="43672" y="10817"/>
                </a:lnTo>
                <a:lnTo>
                  <a:pt x="436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809208" y="440563"/>
            <a:ext cx="15875" cy="28575"/>
          </a:xfrm>
          <a:custGeom>
            <a:avLst/>
            <a:gdLst/>
            <a:ahLst/>
            <a:cxnLst/>
            <a:rect l="l" t="t" r="r" b="b"/>
            <a:pathLst>
              <a:path w="15875" h="28575">
                <a:moveTo>
                  <a:pt x="10589" y="0"/>
                </a:moveTo>
                <a:lnTo>
                  <a:pt x="0" y="0"/>
                </a:lnTo>
                <a:lnTo>
                  <a:pt x="4283" y="8168"/>
                </a:lnTo>
                <a:lnTo>
                  <a:pt x="4283" y="14086"/>
                </a:lnTo>
                <a:lnTo>
                  <a:pt x="4079" y="19800"/>
                </a:lnTo>
                <a:lnTo>
                  <a:pt x="0" y="27969"/>
                </a:lnTo>
                <a:lnTo>
                  <a:pt x="10692" y="27969"/>
                </a:lnTo>
                <a:lnTo>
                  <a:pt x="13580" y="24278"/>
                </a:lnTo>
                <a:lnTo>
                  <a:pt x="15712" y="13882"/>
                </a:lnTo>
                <a:lnTo>
                  <a:pt x="13460" y="3604"/>
                </a:lnTo>
                <a:lnTo>
                  <a:pt x="105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954508" y="463018"/>
            <a:ext cx="43180" cy="17145"/>
          </a:xfrm>
          <a:custGeom>
            <a:avLst/>
            <a:gdLst/>
            <a:ahLst/>
            <a:cxnLst/>
            <a:rect l="l" t="t" r="r" b="b"/>
            <a:pathLst>
              <a:path w="43179" h="17145">
                <a:moveTo>
                  <a:pt x="0" y="0"/>
                </a:moveTo>
                <a:lnTo>
                  <a:pt x="19795" y="16946"/>
                </a:lnTo>
                <a:lnTo>
                  <a:pt x="30999" y="15041"/>
                </a:lnTo>
                <a:lnTo>
                  <a:pt x="39923" y="9673"/>
                </a:lnTo>
                <a:lnTo>
                  <a:pt x="42730" y="5718"/>
                </a:lnTo>
                <a:lnTo>
                  <a:pt x="8368" y="57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966347" y="406675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29" h="62229">
                <a:moveTo>
                  <a:pt x="31136" y="0"/>
                </a:moveTo>
                <a:lnTo>
                  <a:pt x="20612" y="0"/>
                </a:lnTo>
                <a:lnTo>
                  <a:pt x="23060" y="8166"/>
                </a:lnTo>
                <a:lnTo>
                  <a:pt x="23060" y="19394"/>
                </a:lnTo>
                <a:lnTo>
                  <a:pt x="17753" y="23886"/>
                </a:lnTo>
                <a:lnTo>
                  <a:pt x="0" y="23886"/>
                </a:lnTo>
                <a:lnTo>
                  <a:pt x="0" y="33888"/>
                </a:lnTo>
                <a:lnTo>
                  <a:pt x="18571" y="33888"/>
                </a:lnTo>
                <a:lnTo>
                  <a:pt x="24690" y="39403"/>
                </a:lnTo>
                <a:lnTo>
                  <a:pt x="24690" y="52876"/>
                </a:lnTo>
                <a:lnTo>
                  <a:pt x="19998" y="62062"/>
                </a:lnTo>
                <a:lnTo>
                  <a:pt x="30891" y="62062"/>
                </a:lnTo>
                <a:lnTo>
                  <a:pt x="33986" y="57701"/>
                </a:lnTo>
                <a:lnTo>
                  <a:pt x="36118" y="46954"/>
                </a:lnTo>
                <a:lnTo>
                  <a:pt x="36323" y="38994"/>
                </a:lnTo>
                <a:lnTo>
                  <a:pt x="31835" y="32050"/>
                </a:lnTo>
                <a:lnTo>
                  <a:pt x="24690" y="28173"/>
                </a:lnTo>
                <a:lnTo>
                  <a:pt x="31222" y="24702"/>
                </a:lnTo>
                <a:lnTo>
                  <a:pt x="34692" y="18171"/>
                </a:lnTo>
                <a:lnTo>
                  <a:pt x="34692" y="11432"/>
                </a:lnTo>
                <a:lnTo>
                  <a:pt x="32250" y="1259"/>
                </a:lnTo>
                <a:lnTo>
                  <a:pt x="311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953082" y="395449"/>
            <a:ext cx="44450" cy="16510"/>
          </a:xfrm>
          <a:custGeom>
            <a:avLst/>
            <a:gdLst/>
            <a:ahLst/>
            <a:cxnLst/>
            <a:rect l="l" t="t" r="r" b="b"/>
            <a:pathLst>
              <a:path w="44450" h="16509">
                <a:moveTo>
                  <a:pt x="22039" y="0"/>
                </a:moveTo>
                <a:lnTo>
                  <a:pt x="14081" y="0"/>
                </a:lnTo>
                <a:lnTo>
                  <a:pt x="5919" y="2653"/>
                </a:lnTo>
                <a:lnTo>
                  <a:pt x="0" y="6530"/>
                </a:lnTo>
                <a:lnTo>
                  <a:pt x="4488" y="16330"/>
                </a:lnTo>
                <a:lnTo>
                  <a:pt x="12246" y="11225"/>
                </a:lnTo>
                <a:lnTo>
                  <a:pt x="44401" y="11225"/>
                </a:lnTo>
                <a:lnTo>
                  <a:pt x="39283" y="5433"/>
                </a:lnTo>
                <a:lnTo>
                  <a:pt x="30910" y="1329"/>
                </a:lnTo>
                <a:lnTo>
                  <a:pt x="22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200131" y="392683"/>
            <a:ext cx="70103" cy="88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2569" y="537666"/>
            <a:ext cx="698373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/>
              <a:t>Сферы </a:t>
            </a:r>
            <a:r>
              <a:rPr dirty="0"/>
              <a:t>хозяйственной</a:t>
            </a:r>
            <a:r>
              <a:rPr spc="-75" dirty="0"/>
              <a:t> </a:t>
            </a:r>
            <a:r>
              <a:rPr dirty="0"/>
              <a:t>деятельности</a:t>
            </a:r>
          </a:p>
        </p:txBody>
      </p:sp>
      <p:sp>
        <p:nvSpPr>
          <p:cNvPr id="3" name="object 3"/>
          <p:cNvSpPr/>
          <p:nvPr/>
        </p:nvSpPr>
        <p:spPr>
          <a:xfrm>
            <a:off x="4510345" y="1602135"/>
            <a:ext cx="4156075" cy="311785"/>
          </a:xfrm>
          <a:custGeom>
            <a:avLst/>
            <a:gdLst/>
            <a:ahLst/>
            <a:cxnLst/>
            <a:rect l="l" t="t" r="r" b="b"/>
            <a:pathLst>
              <a:path w="4156075" h="311785">
                <a:moveTo>
                  <a:pt x="0" y="0"/>
                </a:moveTo>
                <a:lnTo>
                  <a:pt x="4155815" y="0"/>
                </a:lnTo>
                <a:lnTo>
                  <a:pt x="4155815" y="311495"/>
                </a:lnTo>
                <a:lnTo>
                  <a:pt x="0" y="311495"/>
                </a:lnTo>
                <a:lnTo>
                  <a:pt x="0" y="0"/>
                </a:lnTo>
                <a:close/>
              </a:path>
            </a:pathLst>
          </a:custGeom>
          <a:solidFill>
            <a:srgbClr val="FF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10345" y="2034045"/>
            <a:ext cx="4156075" cy="311785"/>
          </a:xfrm>
          <a:custGeom>
            <a:avLst/>
            <a:gdLst/>
            <a:ahLst/>
            <a:cxnLst/>
            <a:rect l="l" t="t" r="r" b="b"/>
            <a:pathLst>
              <a:path w="4156075" h="311785">
                <a:moveTo>
                  <a:pt x="0" y="0"/>
                </a:moveTo>
                <a:lnTo>
                  <a:pt x="4155815" y="0"/>
                </a:lnTo>
                <a:lnTo>
                  <a:pt x="4155815" y="311495"/>
                </a:lnTo>
                <a:lnTo>
                  <a:pt x="0" y="311495"/>
                </a:lnTo>
                <a:lnTo>
                  <a:pt x="0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0844" y="1599809"/>
            <a:ext cx="3290570" cy="485140"/>
          </a:xfrm>
          <a:prstGeom prst="rect">
            <a:avLst/>
          </a:prstGeom>
          <a:solidFill>
            <a:srgbClr val="D9D9DA"/>
          </a:solidFill>
        </p:spPr>
        <p:txBody>
          <a:bodyPr vert="horz" wrap="square" lIns="0" tIns="68580" rIns="0" bIns="0" rtlCol="0">
            <a:spAutoFit/>
          </a:bodyPr>
          <a:lstStyle/>
          <a:p>
            <a:pPr marL="162560" marR="626745">
              <a:lnSpc>
                <a:spcPts val="1300"/>
              </a:lnSpc>
              <a:spcBef>
                <a:spcPts val="540"/>
              </a:spcBef>
            </a:pP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Сельское,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лесное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хозяйство,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охота, 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рыболовство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и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рыбоводство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0844" y="2236676"/>
            <a:ext cx="3290570" cy="312420"/>
          </a:xfrm>
          <a:prstGeom prst="rect">
            <a:avLst/>
          </a:prstGeom>
          <a:solidFill>
            <a:srgbClr val="FFE0E0"/>
          </a:solidFill>
        </p:spPr>
        <p:txBody>
          <a:bodyPr vert="horz" wrap="square" lIns="0" tIns="45720" rIns="0" bIns="0" rtlCol="0">
            <a:spAutoFit/>
          </a:bodyPr>
          <a:lstStyle/>
          <a:p>
            <a:pPr marL="170180">
              <a:lnSpc>
                <a:spcPct val="100000"/>
              </a:lnSpc>
              <a:spcBef>
                <a:spcPts val="360"/>
              </a:spcBef>
            </a:pP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Добыча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полезных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ископаемых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0844" y="2702817"/>
            <a:ext cx="3290570" cy="312420"/>
          </a:xfrm>
          <a:prstGeom prst="rect">
            <a:avLst/>
          </a:prstGeom>
          <a:solidFill>
            <a:srgbClr val="D9D9DA"/>
          </a:solidFill>
        </p:spPr>
        <p:txBody>
          <a:bodyPr vert="horz" wrap="square" lIns="0" tIns="42545" rIns="0" bIns="0" rtlCol="0">
            <a:spAutoFit/>
          </a:bodyPr>
          <a:lstStyle/>
          <a:p>
            <a:pPr marL="162560">
              <a:lnSpc>
                <a:spcPct val="100000"/>
              </a:lnSpc>
              <a:spcBef>
                <a:spcPts val="335"/>
              </a:spcBef>
            </a:pP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Обрабатывающие производства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0844" y="3151009"/>
            <a:ext cx="3290570" cy="692785"/>
          </a:xfrm>
          <a:prstGeom prst="rect">
            <a:avLst/>
          </a:prstGeom>
          <a:solidFill>
            <a:srgbClr val="FFE0E0"/>
          </a:solidFill>
        </p:spPr>
        <p:txBody>
          <a:bodyPr vert="horz" wrap="square" lIns="0" tIns="86995" rIns="0" bIns="0" rtlCol="0">
            <a:spAutoFit/>
          </a:bodyPr>
          <a:lstStyle/>
          <a:p>
            <a:pPr marL="162560" marR="401320">
              <a:lnSpc>
                <a:spcPts val="1300"/>
              </a:lnSpc>
              <a:spcBef>
                <a:spcPts val="685"/>
              </a:spcBef>
            </a:pP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Обеспечение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электрической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энергией,  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газом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и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паром;</a:t>
            </a:r>
            <a:endParaRPr sz="1200">
              <a:latin typeface="Arial"/>
              <a:cs typeface="Arial"/>
            </a:endParaRPr>
          </a:p>
          <a:p>
            <a:pPr marL="162560">
              <a:lnSpc>
                <a:spcPts val="1370"/>
              </a:lnSpc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кондиционирование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воздуха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0844" y="3958717"/>
            <a:ext cx="3290570" cy="692785"/>
          </a:xfrm>
          <a:prstGeom prst="rect">
            <a:avLst/>
          </a:prstGeom>
          <a:solidFill>
            <a:srgbClr val="D9D9DA"/>
          </a:solidFill>
        </p:spPr>
        <p:txBody>
          <a:bodyPr vert="horz" wrap="square" lIns="0" tIns="79375" rIns="0" bIns="0" rtlCol="0">
            <a:spAutoFit/>
          </a:bodyPr>
          <a:lstStyle/>
          <a:p>
            <a:pPr marL="170180" marR="168275">
              <a:lnSpc>
                <a:spcPct val="93300"/>
              </a:lnSpc>
              <a:spcBef>
                <a:spcPts val="625"/>
              </a:spcBef>
            </a:pP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Водоснабжение,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водоотведение, 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организация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сбора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и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утилизации</a:t>
            </a:r>
            <a:r>
              <a:rPr sz="1200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отходов,  деятельность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по ликвидации</a:t>
            </a:r>
            <a:r>
              <a:rPr sz="1200" spc="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загрязнений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0844" y="4786418"/>
            <a:ext cx="3290570" cy="312420"/>
          </a:xfrm>
          <a:prstGeom prst="rect">
            <a:avLst/>
          </a:prstGeom>
          <a:solidFill>
            <a:srgbClr val="FFE0E0"/>
          </a:solidFill>
        </p:spPr>
        <p:txBody>
          <a:bodyPr vert="horz" wrap="square" lIns="0" tIns="40640" rIns="0" bIns="0" rtlCol="0">
            <a:spAutoFit/>
          </a:bodyPr>
          <a:lstStyle/>
          <a:p>
            <a:pPr marL="162560">
              <a:lnSpc>
                <a:spcPct val="100000"/>
              </a:lnSpc>
              <a:spcBef>
                <a:spcPts val="320"/>
              </a:spcBef>
            </a:pP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Строительство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0844" y="5228180"/>
            <a:ext cx="3290570" cy="692785"/>
          </a:xfrm>
          <a:prstGeom prst="rect">
            <a:avLst/>
          </a:prstGeom>
          <a:solidFill>
            <a:srgbClr val="D9D9DA"/>
          </a:solidFill>
        </p:spPr>
        <p:txBody>
          <a:bodyPr vert="horz" wrap="square" lIns="0" tIns="80645" rIns="0" bIns="0" rtlCol="0">
            <a:spAutoFit/>
          </a:bodyPr>
          <a:lstStyle/>
          <a:p>
            <a:pPr marL="167005" marR="694055">
              <a:lnSpc>
                <a:spcPct val="93300"/>
              </a:lnSpc>
              <a:spcBef>
                <a:spcPts val="635"/>
              </a:spcBef>
            </a:pPr>
            <a:r>
              <a:rPr sz="1200" spc="-45" dirty="0">
                <a:solidFill>
                  <a:srgbClr val="151616"/>
                </a:solidFill>
                <a:latin typeface="Arial"/>
                <a:cs typeface="Arial"/>
              </a:rPr>
              <a:t>Торговля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оптовая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и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розничная; 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ремонт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автотранспортных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средств 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и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мотоциклов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0844" y="6049752"/>
            <a:ext cx="3290570" cy="312420"/>
          </a:xfrm>
          <a:prstGeom prst="rect">
            <a:avLst/>
          </a:prstGeom>
          <a:solidFill>
            <a:srgbClr val="FFE0E0"/>
          </a:solidFill>
        </p:spPr>
        <p:txBody>
          <a:bodyPr vert="horz" wrap="square" lIns="0" tIns="39370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310"/>
              </a:spcBef>
            </a:pP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Транспортировка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и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хранение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0844" y="6513796"/>
            <a:ext cx="3290570" cy="485140"/>
          </a:xfrm>
          <a:prstGeom prst="rect">
            <a:avLst/>
          </a:prstGeom>
          <a:solidFill>
            <a:srgbClr val="D9D9DA"/>
          </a:solidFill>
        </p:spPr>
        <p:txBody>
          <a:bodyPr vert="horz" wrap="square" lIns="0" tIns="26670" rIns="0" bIns="0" rtlCol="0">
            <a:spAutoFit/>
          </a:bodyPr>
          <a:lstStyle/>
          <a:p>
            <a:pPr marL="170180">
              <a:lnSpc>
                <a:spcPts val="1370"/>
              </a:lnSpc>
              <a:spcBef>
                <a:spcPts val="210"/>
              </a:spcBef>
            </a:pP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Деятельность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гостиниц</a:t>
            </a:r>
            <a:endParaRPr sz="1200">
              <a:latin typeface="Arial"/>
              <a:cs typeface="Arial"/>
            </a:endParaRPr>
          </a:p>
          <a:p>
            <a:pPr marL="170180">
              <a:lnSpc>
                <a:spcPts val="1370"/>
              </a:lnSpc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и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предприятий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общественного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питания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10345" y="1632805"/>
            <a:ext cx="4156075" cy="638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99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Деятельность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в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области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информации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и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связи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/>
              <a:cs typeface="Times New Roman"/>
            </a:endParaRPr>
          </a:p>
          <a:p>
            <a:pPr marL="173990">
              <a:lnSpc>
                <a:spcPct val="100000"/>
              </a:lnSpc>
            </a:pP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Деятельность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финансовая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и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 страховая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10349" y="2463533"/>
            <a:ext cx="4156710" cy="485140"/>
          </a:xfrm>
          <a:prstGeom prst="rect">
            <a:avLst/>
          </a:prstGeom>
          <a:solidFill>
            <a:srgbClr val="FFE0E0"/>
          </a:solidFill>
        </p:spPr>
        <p:txBody>
          <a:bodyPr vert="horz" wrap="square" lIns="0" tIns="67945" rIns="0" bIns="0" rtlCol="0">
            <a:spAutoFit/>
          </a:bodyPr>
          <a:lstStyle/>
          <a:p>
            <a:pPr marL="173990" marR="1990089">
              <a:lnSpc>
                <a:spcPts val="1300"/>
              </a:lnSpc>
              <a:spcBef>
                <a:spcPts val="535"/>
              </a:spcBef>
            </a:pP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Деятельность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по</a:t>
            </a:r>
            <a:r>
              <a:rPr sz="12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операциям 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с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недвижимым</a:t>
            </a:r>
            <a:r>
              <a:rPr sz="1200" spc="-10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имуществом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10349" y="3064958"/>
            <a:ext cx="4156710" cy="485140"/>
          </a:xfrm>
          <a:prstGeom prst="rect">
            <a:avLst/>
          </a:prstGeom>
          <a:solidFill>
            <a:srgbClr val="D9D9DA"/>
          </a:solidFill>
        </p:spPr>
        <p:txBody>
          <a:bodyPr vert="horz" wrap="square" lIns="0" tIns="66675" rIns="0" bIns="0" rtlCol="0">
            <a:spAutoFit/>
          </a:bodyPr>
          <a:lstStyle/>
          <a:p>
            <a:pPr marL="173990" marR="1571625">
              <a:lnSpc>
                <a:spcPts val="1300"/>
              </a:lnSpc>
              <a:spcBef>
                <a:spcPts val="525"/>
              </a:spcBef>
            </a:pP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Деятельность</a:t>
            </a:r>
            <a:r>
              <a:rPr sz="1200" spc="-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профессиональная, 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научная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и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техническая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10349" y="3666377"/>
            <a:ext cx="4156710" cy="485140"/>
          </a:xfrm>
          <a:prstGeom prst="rect">
            <a:avLst/>
          </a:prstGeom>
          <a:solidFill>
            <a:srgbClr val="FFE0E0"/>
          </a:solidFill>
        </p:spPr>
        <p:txBody>
          <a:bodyPr vert="horz" wrap="square" lIns="0" tIns="29845" rIns="0" bIns="0" rtlCol="0">
            <a:spAutoFit/>
          </a:bodyPr>
          <a:lstStyle/>
          <a:p>
            <a:pPr marL="173990">
              <a:lnSpc>
                <a:spcPts val="1370"/>
              </a:lnSpc>
              <a:spcBef>
                <a:spcPts val="235"/>
              </a:spcBef>
            </a:pP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Деятельность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административная</a:t>
            </a:r>
            <a:endParaRPr sz="1200">
              <a:latin typeface="Arial"/>
              <a:cs typeface="Arial"/>
            </a:endParaRPr>
          </a:p>
          <a:p>
            <a:pPr marL="173990">
              <a:lnSpc>
                <a:spcPts val="1370"/>
              </a:lnSpc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и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сопутствующие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дополнительные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услуги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10345" y="4270202"/>
            <a:ext cx="4156710" cy="312420"/>
          </a:xfrm>
          <a:prstGeom prst="rect">
            <a:avLst/>
          </a:prstGeom>
          <a:solidFill>
            <a:srgbClr val="D9D9DA"/>
          </a:solidFill>
        </p:spPr>
        <p:txBody>
          <a:bodyPr vert="horz" wrap="square" lIns="0" tIns="41910" rIns="0" bIns="0" rtlCol="0">
            <a:spAutoFit/>
          </a:bodyPr>
          <a:lstStyle/>
          <a:p>
            <a:pPr marL="166370">
              <a:lnSpc>
                <a:spcPct val="100000"/>
              </a:lnSpc>
              <a:spcBef>
                <a:spcPts val="330"/>
              </a:spcBef>
            </a:pP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Образование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10349" y="4702264"/>
            <a:ext cx="4156710" cy="485140"/>
          </a:xfrm>
          <a:prstGeom prst="rect">
            <a:avLst/>
          </a:prstGeom>
          <a:solidFill>
            <a:srgbClr val="FFE0E0"/>
          </a:solidFill>
        </p:spPr>
        <p:txBody>
          <a:bodyPr vert="horz" wrap="square" lIns="0" tIns="66040" rIns="0" bIns="0" rtlCol="0">
            <a:spAutoFit/>
          </a:bodyPr>
          <a:lstStyle/>
          <a:p>
            <a:pPr marL="173990" marR="1022985">
              <a:lnSpc>
                <a:spcPts val="1300"/>
              </a:lnSpc>
              <a:spcBef>
                <a:spcPts val="520"/>
              </a:spcBef>
            </a:pP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Деятельность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в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области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здравоохранения 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и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социальных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услуг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10349" y="5306258"/>
            <a:ext cx="4156710" cy="485140"/>
          </a:xfrm>
          <a:prstGeom prst="rect">
            <a:avLst/>
          </a:prstGeom>
          <a:solidFill>
            <a:srgbClr val="D9D9DA"/>
          </a:solidFill>
        </p:spPr>
        <p:txBody>
          <a:bodyPr vert="horz" wrap="square" lIns="0" tIns="65405" rIns="0" bIns="0" rtlCol="0">
            <a:spAutoFit/>
          </a:bodyPr>
          <a:lstStyle/>
          <a:p>
            <a:pPr marL="173990" marR="1036955">
              <a:lnSpc>
                <a:spcPts val="1300"/>
              </a:lnSpc>
              <a:spcBef>
                <a:spcPts val="515"/>
              </a:spcBef>
            </a:pP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Деятельность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в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области 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культуры,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спорта, 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организации досуга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и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развлечений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10345" y="5910914"/>
            <a:ext cx="4156710" cy="312420"/>
          </a:xfrm>
          <a:prstGeom prst="rect">
            <a:avLst/>
          </a:prstGeom>
          <a:solidFill>
            <a:srgbClr val="FFE0E0"/>
          </a:solidFill>
        </p:spPr>
        <p:txBody>
          <a:bodyPr vert="horz" wrap="square" lIns="0" tIns="38100" rIns="0" bIns="0" rtlCol="0">
            <a:spAutoFit/>
          </a:bodyPr>
          <a:lstStyle/>
          <a:p>
            <a:pPr marL="161290">
              <a:lnSpc>
                <a:spcPct val="100000"/>
              </a:lnSpc>
              <a:spcBef>
                <a:spcPts val="300"/>
              </a:spcBef>
            </a:pP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Предоставление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прочих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видов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услуг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10349" y="6323266"/>
            <a:ext cx="4156710" cy="692785"/>
          </a:xfrm>
          <a:prstGeom prst="rect">
            <a:avLst/>
          </a:prstGeom>
          <a:solidFill>
            <a:srgbClr val="D9D9DA"/>
          </a:solidFill>
        </p:spPr>
        <p:txBody>
          <a:bodyPr vert="horz" wrap="square" lIns="0" tIns="85090" rIns="0" bIns="0" rtlCol="0">
            <a:spAutoFit/>
          </a:bodyPr>
          <a:lstStyle/>
          <a:p>
            <a:pPr marL="173990" marR="203200">
              <a:lnSpc>
                <a:spcPts val="1300"/>
              </a:lnSpc>
              <a:spcBef>
                <a:spcPts val="670"/>
              </a:spcBef>
            </a:pP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Деятельность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домашних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хозяйств </a:t>
            </a:r>
            <a:r>
              <a:rPr sz="1200" spc="10" dirty="0">
                <a:solidFill>
                  <a:srgbClr val="151616"/>
                </a:solidFill>
                <a:latin typeface="Arial"/>
                <a:cs typeface="Arial"/>
              </a:rPr>
              <a:t>как 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работодателей; 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недифференцированная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деятельность</a:t>
            </a:r>
            <a:endParaRPr sz="1200">
              <a:latin typeface="Arial"/>
              <a:cs typeface="Arial"/>
            </a:endParaRPr>
          </a:p>
          <a:p>
            <a:pPr marL="173990">
              <a:lnSpc>
                <a:spcPts val="1370"/>
              </a:lnSpc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частных домашних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хозяйств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по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производству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товаров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90500" y="1353542"/>
            <a:ext cx="9766300" cy="6054725"/>
          </a:xfrm>
          <a:custGeom>
            <a:avLst/>
            <a:gdLst/>
            <a:ahLst/>
            <a:cxnLst/>
            <a:rect l="l" t="t" r="r" b="b"/>
            <a:pathLst>
              <a:path w="9766300" h="6054725">
                <a:moveTo>
                  <a:pt x="0" y="8184"/>
                </a:moveTo>
                <a:lnTo>
                  <a:pt x="9755439" y="0"/>
                </a:lnTo>
                <a:lnTo>
                  <a:pt x="9765992" y="5044957"/>
                </a:lnTo>
                <a:lnTo>
                  <a:pt x="8012704" y="6054411"/>
                </a:lnTo>
              </a:path>
            </a:pathLst>
          </a:custGeom>
          <a:ln w="18148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31707" y="901699"/>
            <a:ext cx="1280159" cy="1277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227819" y="313435"/>
            <a:ext cx="246888" cy="246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560233" y="463018"/>
            <a:ext cx="43180" cy="17145"/>
          </a:xfrm>
          <a:custGeom>
            <a:avLst/>
            <a:gdLst/>
            <a:ahLst/>
            <a:cxnLst/>
            <a:rect l="l" t="t" r="r" b="b"/>
            <a:pathLst>
              <a:path w="43179" h="17145">
                <a:moveTo>
                  <a:pt x="0" y="0"/>
                </a:moveTo>
                <a:lnTo>
                  <a:pt x="19795" y="16946"/>
                </a:lnTo>
                <a:lnTo>
                  <a:pt x="30998" y="15041"/>
                </a:lnTo>
                <a:lnTo>
                  <a:pt x="39923" y="9673"/>
                </a:lnTo>
                <a:lnTo>
                  <a:pt x="42730" y="5718"/>
                </a:lnTo>
                <a:lnTo>
                  <a:pt x="8366" y="57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572071" y="406675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29" h="62229">
                <a:moveTo>
                  <a:pt x="31139" y="0"/>
                </a:moveTo>
                <a:lnTo>
                  <a:pt x="20612" y="0"/>
                </a:lnTo>
                <a:lnTo>
                  <a:pt x="23060" y="8166"/>
                </a:lnTo>
                <a:lnTo>
                  <a:pt x="23060" y="19394"/>
                </a:lnTo>
                <a:lnTo>
                  <a:pt x="17754" y="23886"/>
                </a:lnTo>
                <a:lnTo>
                  <a:pt x="0" y="23886"/>
                </a:lnTo>
                <a:lnTo>
                  <a:pt x="0" y="33888"/>
                </a:lnTo>
                <a:lnTo>
                  <a:pt x="18572" y="33888"/>
                </a:lnTo>
                <a:lnTo>
                  <a:pt x="24691" y="39403"/>
                </a:lnTo>
                <a:lnTo>
                  <a:pt x="24691" y="52876"/>
                </a:lnTo>
                <a:lnTo>
                  <a:pt x="19998" y="62062"/>
                </a:lnTo>
                <a:lnTo>
                  <a:pt x="30892" y="62062"/>
                </a:lnTo>
                <a:lnTo>
                  <a:pt x="33987" y="57701"/>
                </a:lnTo>
                <a:lnTo>
                  <a:pt x="36121" y="46954"/>
                </a:lnTo>
                <a:lnTo>
                  <a:pt x="36324" y="38994"/>
                </a:lnTo>
                <a:lnTo>
                  <a:pt x="31836" y="32050"/>
                </a:lnTo>
                <a:lnTo>
                  <a:pt x="24691" y="28173"/>
                </a:lnTo>
                <a:lnTo>
                  <a:pt x="31222" y="24702"/>
                </a:lnTo>
                <a:lnTo>
                  <a:pt x="34693" y="18171"/>
                </a:lnTo>
                <a:lnTo>
                  <a:pt x="34693" y="11432"/>
                </a:lnTo>
                <a:lnTo>
                  <a:pt x="32251" y="1259"/>
                </a:lnTo>
                <a:lnTo>
                  <a:pt x="311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558807" y="395449"/>
            <a:ext cx="44450" cy="16510"/>
          </a:xfrm>
          <a:custGeom>
            <a:avLst/>
            <a:gdLst/>
            <a:ahLst/>
            <a:cxnLst/>
            <a:rect l="l" t="t" r="r" b="b"/>
            <a:pathLst>
              <a:path w="44450" h="16509">
                <a:moveTo>
                  <a:pt x="22039" y="0"/>
                </a:moveTo>
                <a:lnTo>
                  <a:pt x="14080" y="0"/>
                </a:lnTo>
                <a:lnTo>
                  <a:pt x="5918" y="2653"/>
                </a:lnTo>
                <a:lnTo>
                  <a:pt x="0" y="6530"/>
                </a:lnTo>
                <a:lnTo>
                  <a:pt x="4488" y="16330"/>
                </a:lnTo>
                <a:lnTo>
                  <a:pt x="12242" y="11225"/>
                </a:lnTo>
                <a:lnTo>
                  <a:pt x="44403" y="11225"/>
                </a:lnTo>
                <a:lnTo>
                  <a:pt x="39283" y="5433"/>
                </a:lnTo>
                <a:lnTo>
                  <a:pt x="30910" y="1329"/>
                </a:lnTo>
                <a:lnTo>
                  <a:pt x="22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627107" y="395731"/>
            <a:ext cx="82296" cy="85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131652" y="396878"/>
            <a:ext cx="46990" cy="81915"/>
          </a:xfrm>
          <a:custGeom>
            <a:avLst/>
            <a:gdLst/>
            <a:ahLst/>
            <a:cxnLst/>
            <a:rect l="l" t="t" r="r" b="b"/>
            <a:pathLst>
              <a:path w="46990" h="81915">
                <a:moveTo>
                  <a:pt x="46732" y="0"/>
                </a:moveTo>
                <a:lnTo>
                  <a:pt x="0" y="0"/>
                </a:lnTo>
                <a:lnTo>
                  <a:pt x="0" y="81657"/>
                </a:lnTo>
                <a:lnTo>
                  <a:pt x="46732" y="81657"/>
                </a:lnTo>
                <a:lnTo>
                  <a:pt x="46732" y="70838"/>
                </a:lnTo>
                <a:lnTo>
                  <a:pt x="12445" y="70838"/>
                </a:lnTo>
                <a:lnTo>
                  <a:pt x="12445" y="43685"/>
                </a:lnTo>
                <a:lnTo>
                  <a:pt x="44079" y="43685"/>
                </a:lnTo>
                <a:lnTo>
                  <a:pt x="44079" y="32865"/>
                </a:lnTo>
                <a:lnTo>
                  <a:pt x="12445" y="32865"/>
                </a:lnTo>
                <a:lnTo>
                  <a:pt x="12445" y="10817"/>
                </a:lnTo>
                <a:lnTo>
                  <a:pt x="46732" y="10817"/>
                </a:lnTo>
                <a:lnTo>
                  <a:pt x="467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034919" y="396878"/>
            <a:ext cx="60960" cy="81915"/>
          </a:xfrm>
          <a:custGeom>
            <a:avLst/>
            <a:gdLst/>
            <a:ahLst/>
            <a:cxnLst/>
            <a:rect l="l" t="t" r="r" b="b"/>
            <a:pathLst>
              <a:path w="60959" h="81915">
                <a:moveTo>
                  <a:pt x="12245" y="0"/>
                </a:moveTo>
                <a:lnTo>
                  <a:pt x="0" y="0"/>
                </a:lnTo>
                <a:lnTo>
                  <a:pt x="0" y="81657"/>
                </a:lnTo>
                <a:lnTo>
                  <a:pt x="12245" y="81657"/>
                </a:lnTo>
                <a:lnTo>
                  <a:pt x="12245" y="43685"/>
                </a:lnTo>
                <a:lnTo>
                  <a:pt x="60812" y="43685"/>
                </a:lnTo>
                <a:lnTo>
                  <a:pt x="60812" y="32865"/>
                </a:lnTo>
                <a:lnTo>
                  <a:pt x="12245" y="32865"/>
                </a:lnTo>
                <a:lnTo>
                  <a:pt x="122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083489" y="440563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241" y="0"/>
                </a:moveTo>
                <a:lnTo>
                  <a:pt x="0" y="0"/>
                </a:lnTo>
                <a:lnTo>
                  <a:pt x="0" y="37971"/>
                </a:lnTo>
                <a:lnTo>
                  <a:pt x="12241" y="37971"/>
                </a:lnTo>
                <a:lnTo>
                  <a:pt x="12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083489" y="396878"/>
            <a:ext cx="12700" cy="33020"/>
          </a:xfrm>
          <a:custGeom>
            <a:avLst/>
            <a:gdLst/>
            <a:ahLst/>
            <a:cxnLst/>
            <a:rect l="l" t="t" r="r" b="b"/>
            <a:pathLst>
              <a:path w="12700" h="33020">
                <a:moveTo>
                  <a:pt x="12241" y="0"/>
                </a:moveTo>
                <a:lnTo>
                  <a:pt x="0" y="0"/>
                </a:lnTo>
                <a:lnTo>
                  <a:pt x="0" y="32865"/>
                </a:lnTo>
                <a:lnTo>
                  <a:pt x="12241" y="32865"/>
                </a:lnTo>
                <a:lnTo>
                  <a:pt x="12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855707" y="395731"/>
            <a:ext cx="67055" cy="853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775128" y="396878"/>
            <a:ext cx="45085" cy="81915"/>
          </a:xfrm>
          <a:custGeom>
            <a:avLst/>
            <a:gdLst/>
            <a:ahLst/>
            <a:cxnLst/>
            <a:rect l="l" t="t" r="r" b="b"/>
            <a:pathLst>
              <a:path w="45084" h="81915">
                <a:moveTo>
                  <a:pt x="43672" y="0"/>
                </a:moveTo>
                <a:lnTo>
                  <a:pt x="0" y="0"/>
                </a:lnTo>
                <a:lnTo>
                  <a:pt x="0" y="81657"/>
                </a:lnTo>
                <a:lnTo>
                  <a:pt x="21630" y="81657"/>
                </a:lnTo>
                <a:lnTo>
                  <a:pt x="32832" y="80103"/>
                </a:lnTo>
                <a:lnTo>
                  <a:pt x="41757" y="75507"/>
                </a:lnTo>
                <a:lnTo>
                  <a:pt x="44772" y="71654"/>
                </a:lnTo>
                <a:lnTo>
                  <a:pt x="12245" y="71654"/>
                </a:lnTo>
                <a:lnTo>
                  <a:pt x="12245" y="43685"/>
                </a:lnTo>
                <a:lnTo>
                  <a:pt x="44669" y="43685"/>
                </a:lnTo>
                <a:lnTo>
                  <a:pt x="41578" y="39806"/>
                </a:lnTo>
                <a:lnTo>
                  <a:pt x="32632" y="35232"/>
                </a:lnTo>
                <a:lnTo>
                  <a:pt x="21426" y="33682"/>
                </a:lnTo>
                <a:lnTo>
                  <a:pt x="12245" y="33682"/>
                </a:lnTo>
                <a:lnTo>
                  <a:pt x="12245" y="10817"/>
                </a:lnTo>
                <a:lnTo>
                  <a:pt x="43672" y="10817"/>
                </a:lnTo>
                <a:lnTo>
                  <a:pt x="436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809208" y="440563"/>
            <a:ext cx="15875" cy="28575"/>
          </a:xfrm>
          <a:custGeom>
            <a:avLst/>
            <a:gdLst/>
            <a:ahLst/>
            <a:cxnLst/>
            <a:rect l="l" t="t" r="r" b="b"/>
            <a:pathLst>
              <a:path w="15875" h="28575">
                <a:moveTo>
                  <a:pt x="10589" y="0"/>
                </a:moveTo>
                <a:lnTo>
                  <a:pt x="0" y="0"/>
                </a:lnTo>
                <a:lnTo>
                  <a:pt x="4283" y="8168"/>
                </a:lnTo>
                <a:lnTo>
                  <a:pt x="4283" y="14086"/>
                </a:lnTo>
                <a:lnTo>
                  <a:pt x="4079" y="19800"/>
                </a:lnTo>
                <a:lnTo>
                  <a:pt x="0" y="27969"/>
                </a:lnTo>
                <a:lnTo>
                  <a:pt x="10692" y="27969"/>
                </a:lnTo>
                <a:lnTo>
                  <a:pt x="13580" y="24278"/>
                </a:lnTo>
                <a:lnTo>
                  <a:pt x="15712" y="13882"/>
                </a:lnTo>
                <a:lnTo>
                  <a:pt x="13460" y="3604"/>
                </a:lnTo>
                <a:lnTo>
                  <a:pt x="105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954508" y="463018"/>
            <a:ext cx="43180" cy="17145"/>
          </a:xfrm>
          <a:custGeom>
            <a:avLst/>
            <a:gdLst/>
            <a:ahLst/>
            <a:cxnLst/>
            <a:rect l="l" t="t" r="r" b="b"/>
            <a:pathLst>
              <a:path w="43179" h="17145">
                <a:moveTo>
                  <a:pt x="0" y="0"/>
                </a:moveTo>
                <a:lnTo>
                  <a:pt x="19795" y="16946"/>
                </a:lnTo>
                <a:lnTo>
                  <a:pt x="30999" y="15041"/>
                </a:lnTo>
                <a:lnTo>
                  <a:pt x="39923" y="9673"/>
                </a:lnTo>
                <a:lnTo>
                  <a:pt x="42730" y="5718"/>
                </a:lnTo>
                <a:lnTo>
                  <a:pt x="8368" y="57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966347" y="406675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29" h="62229">
                <a:moveTo>
                  <a:pt x="31136" y="0"/>
                </a:moveTo>
                <a:lnTo>
                  <a:pt x="20612" y="0"/>
                </a:lnTo>
                <a:lnTo>
                  <a:pt x="23060" y="8166"/>
                </a:lnTo>
                <a:lnTo>
                  <a:pt x="23060" y="19394"/>
                </a:lnTo>
                <a:lnTo>
                  <a:pt x="17753" y="23886"/>
                </a:lnTo>
                <a:lnTo>
                  <a:pt x="0" y="23886"/>
                </a:lnTo>
                <a:lnTo>
                  <a:pt x="0" y="33888"/>
                </a:lnTo>
                <a:lnTo>
                  <a:pt x="18571" y="33888"/>
                </a:lnTo>
                <a:lnTo>
                  <a:pt x="24690" y="39403"/>
                </a:lnTo>
                <a:lnTo>
                  <a:pt x="24690" y="52876"/>
                </a:lnTo>
                <a:lnTo>
                  <a:pt x="19998" y="62062"/>
                </a:lnTo>
                <a:lnTo>
                  <a:pt x="30891" y="62062"/>
                </a:lnTo>
                <a:lnTo>
                  <a:pt x="33986" y="57701"/>
                </a:lnTo>
                <a:lnTo>
                  <a:pt x="36118" y="46954"/>
                </a:lnTo>
                <a:lnTo>
                  <a:pt x="36323" y="38994"/>
                </a:lnTo>
                <a:lnTo>
                  <a:pt x="31835" y="32050"/>
                </a:lnTo>
                <a:lnTo>
                  <a:pt x="24690" y="28173"/>
                </a:lnTo>
                <a:lnTo>
                  <a:pt x="31222" y="24702"/>
                </a:lnTo>
                <a:lnTo>
                  <a:pt x="34692" y="18171"/>
                </a:lnTo>
                <a:lnTo>
                  <a:pt x="34692" y="11432"/>
                </a:lnTo>
                <a:lnTo>
                  <a:pt x="32250" y="1259"/>
                </a:lnTo>
                <a:lnTo>
                  <a:pt x="311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953082" y="395449"/>
            <a:ext cx="44450" cy="16510"/>
          </a:xfrm>
          <a:custGeom>
            <a:avLst/>
            <a:gdLst/>
            <a:ahLst/>
            <a:cxnLst/>
            <a:rect l="l" t="t" r="r" b="b"/>
            <a:pathLst>
              <a:path w="44450" h="16509">
                <a:moveTo>
                  <a:pt x="22039" y="0"/>
                </a:moveTo>
                <a:lnTo>
                  <a:pt x="14081" y="0"/>
                </a:lnTo>
                <a:lnTo>
                  <a:pt x="5919" y="2653"/>
                </a:lnTo>
                <a:lnTo>
                  <a:pt x="0" y="6530"/>
                </a:lnTo>
                <a:lnTo>
                  <a:pt x="4488" y="16330"/>
                </a:lnTo>
                <a:lnTo>
                  <a:pt x="12246" y="11225"/>
                </a:lnTo>
                <a:lnTo>
                  <a:pt x="44401" y="11225"/>
                </a:lnTo>
                <a:lnTo>
                  <a:pt x="39283" y="5433"/>
                </a:lnTo>
                <a:lnTo>
                  <a:pt x="30910" y="1329"/>
                </a:lnTo>
                <a:lnTo>
                  <a:pt x="22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200131" y="392683"/>
            <a:ext cx="70103" cy="88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35396" y="139700"/>
            <a:ext cx="2706624" cy="1097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3116" y="531570"/>
            <a:ext cx="282130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0" dirty="0"/>
              <a:t>Цели </a:t>
            </a:r>
            <a:r>
              <a:rPr dirty="0"/>
              <a:t>и</a:t>
            </a:r>
            <a:r>
              <a:rPr spc="-110" dirty="0"/>
              <a:t> </a:t>
            </a:r>
            <a:r>
              <a:rPr spc="35" dirty="0"/>
              <a:t>задачи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59023" y="1485500"/>
            <a:ext cx="4822190" cy="106172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ct val="96400"/>
              </a:lnSpc>
              <a:spcBef>
                <a:spcPts val="160"/>
              </a:spcBef>
            </a:pPr>
            <a:r>
              <a:rPr sz="1400" dirty="0">
                <a:solidFill>
                  <a:srgbClr val="151515"/>
                </a:solidFill>
                <a:latin typeface="Arial"/>
                <a:cs typeface="Arial"/>
              </a:rPr>
              <a:t>Значительное </a:t>
            </a:r>
            <a:r>
              <a:rPr sz="1400" spc="10" dirty="0">
                <a:solidFill>
                  <a:srgbClr val="151515"/>
                </a:solidFill>
                <a:latin typeface="Arial"/>
                <a:cs typeface="Arial"/>
              </a:rPr>
              <a:t>улучшение инвестиционного </a:t>
            </a:r>
            <a:r>
              <a:rPr sz="1400" spc="5" dirty="0">
                <a:solidFill>
                  <a:srgbClr val="151515"/>
                </a:solidFill>
                <a:latin typeface="Arial"/>
                <a:cs typeface="Arial"/>
              </a:rPr>
              <a:t>климата </a:t>
            </a:r>
            <a:r>
              <a:rPr sz="1400" dirty="0">
                <a:solidFill>
                  <a:srgbClr val="151515"/>
                </a:solidFill>
                <a:latin typeface="Arial"/>
                <a:cs typeface="Arial"/>
              </a:rPr>
              <a:t>в  России </a:t>
            </a:r>
            <a:r>
              <a:rPr sz="1400" spc="10" dirty="0">
                <a:solidFill>
                  <a:srgbClr val="151515"/>
                </a:solidFill>
                <a:latin typeface="Arial"/>
                <a:cs typeface="Arial"/>
              </a:rPr>
              <a:t>через </a:t>
            </a:r>
            <a:r>
              <a:rPr sz="1400" spc="5" dirty="0">
                <a:solidFill>
                  <a:srgbClr val="151515"/>
                </a:solidFill>
                <a:latin typeface="Arial"/>
                <a:cs typeface="Arial"/>
              </a:rPr>
              <a:t>создание оперативного </a:t>
            </a:r>
            <a:r>
              <a:rPr sz="1400" spc="15" dirty="0">
                <a:solidFill>
                  <a:srgbClr val="151515"/>
                </a:solidFill>
                <a:latin typeface="Arial"/>
                <a:cs typeface="Arial"/>
              </a:rPr>
              <a:t>онлайн-механизма  реагирования </a:t>
            </a:r>
            <a:r>
              <a:rPr sz="1400" spc="5" dirty="0">
                <a:solidFill>
                  <a:srgbClr val="151515"/>
                </a:solidFill>
                <a:latin typeface="Arial"/>
                <a:cs typeface="Arial"/>
              </a:rPr>
              <a:t>на </a:t>
            </a:r>
            <a:r>
              <a:rPr sz="1400" spc="15" dirty="0">
                <a:solidFill>
                  <a:srgbClr val="151515"/>
                </a:solidFill>
                <a:latin typeface="Arial"/>
                <a:cs typeface="Arial"/>
              </a:rPr>
              <a:t>сообщения </a:t>
            </a:r>
            <a:r>
              <a:rPr sz="1400" dirty="0">
                <a:solidFill>
                  <a:srgbClr val="151515"/>
                </a:solidFill>
                <a:latin typeface="Arial"/>
                <a:cs typeface="Arial"/>
              </a:rPr>
              <a:t>представителей </a:t>
            </a:r>
            <a:r>
              <a:rPr sz="1400" spc="10" dirty="0">
                <a:solidFill>
                  <a:srgbClr val="151515"/>
                </a:solidFill>
                <a:latin typeface="Arial"/>
                <a:cs typeface="Arial"/>
              </a:rPr>
              <a:t>бизнеса </a:t>
            </a:r>
            <a:r>
              <a:rPr sz="1400" dirty="0">
                <a:solidFill>
                  <a:srgbClr val="151515"/>
                </a:solidFill>
                <a:latin typeface="Arial"/>
                <a:cs typeface="Arial"/>
              </a:rPr>
              <a:t>о  </a:t>
            </a:r>
            <a:r>
              <a:rPr sz="1400" spc="10" dirty="0">
                <a:solidFill>
                  <a:srgbClr val="151515"/>
                </a:solidFill>
                <a:latin typeface="Arial"/>
                <a:cs typeface="Arial"/>
              </a:rPr>
              <a:t>фактах неправомерного давления, </a:t>
            </a:r>
            <a:r>
              <a:rPr sz="1400" spc="5" dirty="0">
                <a:solidFill>
                  <a:srgbClr val="151515"/>
                </a:solidFill>
                <a:latin typeface="Arial"/>
                <a:cs typeface="Arial"/>
              </a:rPr>
              <a:t>попыток </a:t>
            </a:r>
            <a:r>
              <a:rPr sz="1400" spc="10" dirty="0">
                <a:solidFill>
                  <a:srgbClr val="151515"/>
                </a:solidFill>
                <a:latin typeface="Arial"/>
                <a:cs typeface="Arial"/>
              </a:rPr>
              <a:t>отъема  собственности </a:t>
            </a:r>
            <a:r>
              <a:rPr sz="1400" dirty="0">
                <a:solidFill>
                  <a:srgbClr val="151515"/>
                </a:solidFill>
                <a:latin typeface="Arial"/>
                <a:cs typeface="Arial"/>
              </a:rPr>
              <a:t>и </a:t>
            </a:r>
            <a:r>
              <a:rPr sz="1400" spc="10" dirty="0">
                <a:solidFill>
                  <a:srgbClr val="151515"/>
                </a:solidFill>
                <a:latin typeface="Arial"/>
                <a:cs typeface="Arial"/>
              </a:rPr>
              <a:t>других</a:t>
            </a:r>
            <a:r>
              <a:rPr sz="1400" spc="45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151515"/>
                </a:solidFill>
                <a:latin typeface="Arial"/>
                <a:cs typeface="Arial"/>
              </a:rPr>
              <a:t>правонарушений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71827" y="3160267"/>
            <a:ext cx="94487" cy="94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29474" y="3073509"/>
            <a:ext cx="4258310" cy="65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97900"/>
              </a:lnSpc>
              <a:spcBef>
                <a:spcPts val="135"/>
              </a:spcBef>
            </a:pPr>
            <a:r>
              <a:rPr sz="1400" spc="-10" dirty="0">
                <a:solidFill>
                  <a:srgbClr val="151515"/>
                </a:solidFill>
                <a:latin typeface="Arial"/>
                <a:cs typeface="Arial"/>
              </a:rPr>
              <a:t>Создать </a:t>
            </a:r>
            <a:r>
              <a:rPr sz="1400" spc="10" dirty="0">
                <a:solidFill>
                  <a:srgbClr val="151515"/>
                </a:solidFill>
                <a:latin typeface="Arial"/>
                <a:cs typeface="Arial"/>
              </a:rPr>
              <a:t>единую </a:t>
            </a:r>
            <a:r>
              <a:rPr sz="1400" spc="-15" dirty="0">
                <a:solidFill>
                  <a:srgbClr val="151515"/>
                </a:solidFill>
                <a:latin typeface="Arial"/>
                <a:cs typeface="Arial"/>
              </a:rPr>
              <a:t>точку </a:t>
            </a:r>
            <a:r>
              <a:rPr sz="1400" dirty="0">
                <a:solidFill>
                  <a:srgbClr val="151515"/>
                </a:solidFill>
                <a:latin typeface="Arial"/>
                <a:cs typeface="Arial"/>
              </a:rPr>
              <a:t>входа </a:t>
            </a:r>
            <a:r>
              <a:rPr sz="1400" spc="10" dirty="0">
                <a:solidFill>
                  <a:srgbClr val="151515"/>
                </a:solidFill>
                <a:latin typeface="Arial"/>
                <a:cs typeface="Arial"/>
              </a:rPr>
              <a:t>для </a:t>
            </a:r>
            <a:r>
              <a:rPr sz="1400" spc="15" dirty="0">
                <a:solidFill>
                  <a:srgbClr val="151515"/>
                </a:solidFill>
                <a:latin typeface="Arial"/>
                <a:cs typeface="Arial"/>
              </a:rPr>
              <a:t>обращений  </a:t>
            </a:r>
            <a:r>
              <a:rPr sz="1400" dirty="0">
                <a:solidFill>
                  <a:srgbClr val="151515"/>
                </a:solidFill>
                <a:latin typeface="Arial"/>
                <a:cs typeface="Arial"/>
              </a:rPr>
              <a:t>предпринимателей, </a:t>
            </a:r>
            <a:r>
              <a:rPr sz="1400" spc="5" dirty="0">
                <a:solidFill>
                  <a:srgbClr val="151515"/>
                </a:solidFill>
                <a:latin typeface="Arial"/>
                <a:cs typeface="Arial"/>
              </a:rPr>
              <a:t>столкнувшихся </a:t>
            </a:r>
            <a:r>
              <a:rPr sz="1400" dirty="0">
                <a:solidFill>
                  <a:srgbClr val="151515"/>
                </a:solidFill>
                <a:latin typeface="Arial"/>
                <a:cs typeface="Arial"/>
              </a:rPr>
              <a:t>с </a:t>
            </a:r>
            <a:r>
              <a:rPr sz="1400" spc="5" dirty="0">
                <a:solidFill>
                  <a:srgbClr val="151515"/>
                </a:solidFill>
                <a:latin typeface="Arial"/>
                <a:cs typeface="Arial"/>
              </a:rPr>
              <a:t>беззаконием  </a:t>
            </a:r>
            <a:r>
              <a:rPr sz="1400" dirty="0">
                <a:solidFill>
                  <a:srgbClr val="151515"/>
                </a:solidFill>
                <a:latin typeface="Arial"/>
                <a:cs typeface="Arial"/>
              </a:rPr>
              <a:t>и</a:t>
            </a:r>
            <a:r>
              <a:rPr sz="1400" spc="20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151515"/>
                </a:solidFill>
                <a:latin typeface="Arial"/>
                <a:cs typeface="Arial"/>
              </a:rPr>
              <a:t>несправедливостью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71827" y="4065523"/>
            <a:ext cx="94487" cy="944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71827" y="4973827"/>
            <a:ext cx="94487" cy="944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1827" y="5879083"/>
            <a:ext cx="94487" cy="94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29474" y="3972668"/>
            <a:ext cx="5090160" cy="2497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834390">
              <a:lnSpc>
                <a:spcPct val="97900"/>
              </a:lnSpc>
              <a:spcBef>
                <a:spcPts val="135"/>
              </a:spcBef>
            </a:pPr>
            <a:r>
              <a:rPr sz="1400" spc="10" dirty="0">
                <a:solidFill>
                  <a:srgbClr val="151515"/>
                </a:solidFill>
                <a:latin typeface="Arial"/>
                <a:cs typeface="Arial"/>
              </a:rPr>
              <a:t>Сформировать </a:t>
            </a:r>
            <a:r>
              <a:rPr sz="1400" spc="15" dirty="0">
                <a:solidFill>
                  <a:srgbClr val="151515"/>
                </a:solidFill>
                <a:latin typeface="Arial"/>
                <a:cs typeface="Arial"/>
              </a:rPr>
              <a:t>канал </a:t>
            </a:r>
            <a:r>
              <a:rPr sz="1400" spc="5" dirty="0">
                <a:solidFill>
                  <a:srgbClr val="151515"/>
                </a:solidFill>
                <a:latin typeface="Arial"/>
                <a:cs typeface="Arial"/>
              </a:rPr>
              <a:t>оперативного </a:t>
            </a:r>
            <a:r>
              <a:rPr sz="1400" spc="15" dirty="0">
                <a:solidFill>
                  <a:srgbClr val="151515"/>
                </a:solidFill>
                <a:latin typeface="Arial"/>
                <a:cs typeface="Arial"/>
              </a:rPr>
              <a:t>реагирования  </a:t>
            </a:r>
            <a:r>
              <a:rPr sz="1400" spc="5" dirty="0">
                <a:solidFill>
                  <a:srgbClr val="151515"/>
                </a:solidFill>
                <a:latin typeface="Arial"/>
                <a:cs typeface="Arial"/>
              </a:rPr>
              <a:t>на проблемы </a:t>
            </a:r>
            <a:r>
              <a:rPr sz="1400" spc="10" dirty="0">
                <a:solidFill>
                  <a:srgbClr val="151515"/>
                </a:solidFill>
                <a:latin typeface="Arial"/>
                <a:cs typeface="Arial"/>
              </a:rPr>
              <a:t>бизнеса, требующие  </a:t>
            </a:r>
            <a:r>
              <a:rPr sz="1400" dirty="0">
                <a:solidFill>
                  <a:srgbClr val="151515"/>
                </a:solidFill>
                <a:latin typeface="Arial"/>
                <a:cs typeface="Arial"/>
              </a:rPr>
              <a:t>незамедлительного</a:t>
            </a:r>
            <a:r>
              <a:rPr sz="1400" spc="20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515"/>
                </a:solidFill>
                <a:latin typeface="Arial"/>
                <a:cs typeface="Arial"/>
              </a:rPr>
              <a:t>вмешательства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400" spc="10" dirty="0">
                <a:solidFill>
                  <a:srgbClr val="151515"/>
                </a:solidFill>
                <a:latin typeface="Arial"/>
                <a:cs typeface="Arial"/>
              </a:rPr>
              <a:t>Выявлять </a:t>
            </a:r>
            <a:r>
              <a:rPr sz="1400" spc="5" dirty="0">
                <a:solidFill>
                  <a:srgbClr val="151515"/>
                </a:solidFill>
                <a:latin typeface="Arial"/>
                <a:cs typeface="Arial"/>
              </a:rPr>
              <a:t>нестандартные, </a:t>
            </a:r>
            <a:r>
              <a:rPr sz="1400" spc="10" dirty="0">
                <a:solidFill>
                  <a:srgbClr val="151515"/>
                </a:solidFill>
                <a:latin typeface="Arial"/>
                <a:cs typeface="Arial"/>
              </a:rPr>
              <a:t>неочевидные </a:t>
            </a:r>
            <a:r>
              <a:rPr sz="1400" spc="5" dirty="0">
                <a:solidFill>
                  <a:srgbClr val="151515"/>
                </a:solidFill>
                <a:latin typeface="Arial"/>
                <a:cs typeface="Arial"/>
              </a:rPr>
              <a:t>проблемы  </a:t>
            </a:r>
            <a:r>
              <a:rPr sz="1400" dirty="0">
                <a:solidFill>
                  <a:srgbClr val="151515"/>
                </a:solidFill>
                <a:latin typeface="Arial"/>
                <a:cs typeface="Arial"/>
              </a:rPr>
              <a:t>предпринимателей </a:t>
            </a:r>
            <a:r>
              <a:rPr sz="1400" spc="10" dirty="0">
                <a:solidFill>
                  <a:srgbClr val="151515"/>
                </a:solidFill>
                <a:latin typeface="Arial"/>
                <a:cs typeface="Arial"/>
              </a:rPr>
              <a:t>для </a:t>
            </a:r>
            <a:r>
              <a:rPr sz="1400" spc="5" dirty="0">
                <a:solidFill>
                  <a:srgbClr val="151515"/>
                </a:solidFill>
                <a:latin typeface="Arial"/>
                <a:cs typeface="Arial"/>
              </a:rPr>
              <a:t>последующего системного</a:t>
            </a:r>
            <a:r>
              <a:rPr sz="1400" spc="95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151515"/>
                </a:solidFill>
                <a:latin typeface="Arial"/>
                <a:cs typeface="Arial"/>
              </a:rPr>
              <a:t>решения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 marR="1159510">
              <a:lnSpc>
                <a:spcPct val="97900"/>
              </a:lnSpc>
            </a:pPr>
            <a:r>
              <a:rPr sz="1400" spc="5" dirty="0">
                <a:solidFill>
                  <a:srgbClr val="151515"/>
                </a:solidFill>
                <a:latin typeface="Arial"/>
                <a:cs typeface="Arial"/>
              </a:rPr>
              <a:t>Получать </a:t>
            </a:r>
            <a:r>
              <a:rPr sz="1400" dirty="0">
                <a:solidFill>
                  <a:srgbClr val="151515"/>
                </a:solidFill>
                <a:latin typeface="Arial"/>
                <a:cs typeface="Arial"/>
              </a:rPr>
              <a:t>в </a:t>
            </a:r>
            <a:r>
              <a:rPr sz="1400" spc="15" dirty="0">
                <a:solidFill>
                  <a:srgbClr val="151515"/>
                </a:solidFill>
                <a:latin typeface="Arial"/>
                <a:cs typeface="Arial"/>
              </a:rPr>
              <a:t>реальном </a:t>
            </a:r>
            <a:r>
              <a:rPr sz="1400" spc="20" dirty="0">
                <a:solidFill>
                  <a:srgbClr val="151515"/>
                </a:solidFill>
                <a:latin typeface="Arial"/>
                <a:cs typeface="Arial"/>
              </a:rPr>
              <a:t>времени </a:t>
            </a:r>
            <a:r>
              <a:rPr sz="1400" spc="10" dirty="0">
                <a:solidFill>
                  <a:srgbClr val="151515"/>
                </a:solidFill>
                <a:latin typeface="Arial"/>
                <a:cs typeface="Arial"/>
              </a:rPr>
              <a:t>независимый  </a:t>
            </a:r>
            <a:r>
              <a:rPr sz="1400" spc="20" dirty="0">
                <a:solidFill>
                  <a:srgbClr val="151515"/>
                </a:solidFill>
                <a:latin typeface="Arial"/>
                <a:cs typeface="Arial"/>
              </a:rPr>
              <a:t>аналитический </a:t>
            </a:r>
            <a:r>
              <a:rPr sz="1400" spc="15" dirty="0">
                <a:solidFill>
                  <a:srgbClr val="151515"/>
                </a:solidFill>
                <a:latin typeface="Arial"/>
                <a:cs typeface="Arial"/>
              </a:rPr>
              <a:t>мониторинг </a:t>
            </a:r>
            <a:r>
              <a:rPr sz="1400" spc="10" dirty="0">
                <a:solidFill>
                  <a:srgbClr val="151515"/>
                </a:solidFill>
                <a:latin typeface="Arial"/>
                <a:cs typeface="Arial"/>
              </a:rPr>
              <a:t>проблемных </a:t>
            </a:r>
            <a:r>
              <a:rPr sz="1400" spc="-5" dirty="0">
                <a:solidFill>
                  <a:srgbClr val="151515"/>
                </a:solidFill>
                <a:latin typeface="Arial"/>
                <a:cs typeface="Arial"/>
              </a:rPr>
              <a:t>точек  </a:t>
            </a:r>
            <a:r>
              <a:rPr sz="1400" spc="10" dirty="0">
                <a:solidFill>
                  <a:srgbClr val="151515"/>
                </a:solidFill>
                <a:latin typeface="Arial"/>
                <a:cs typeface="Arial"/>
              </a:rPr>
              <a:t>бизнеса по </a:t>
            </a:r>
            <a:r>
              <a:rPr sz="1400" spc="5" dirty="0">
                <a:solidFill>
                  <a:srgbClr val="151515"/>
                </a:solidFill>
                <a:latin typeface="Arial"/>
                <a:cs typeface="Arial"/>
              </a:rPr>
              <a:t>всей</a:t>
            </a:r>
            <a:r>
              <a:rPr sz="1400" spc="45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151515"/>
                </a:solidFill>
                <a:latin typeface="Arial"/>
                <a:cs typeface="Arial"/>
              </a:rPr>
              <a:t>стране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3116" y="3021192"/>
            <a:ext cx="692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EC412C"/>
                </a:solidFill>
                <a:latin typeface="Arial"/>
                <a:cs typeface="Arial"/>
              </a:rPr>
              <a:t>Зад</a:t>
            </a:r>
            <a:r>
              <a:rPr sz="1500" b="1" spc="-80" dirty="0">
                <a:solidFill>
                  <a:srgbClr val="EC412C"/>
                </a:solidFill>
                <a:latin typeface="Arial"/>
                <a:cs typeface="Arial"/>
              </a:rPr>
              <a:t>а</a:t>
            </a:r>
            <a:r>
              <a:rPr sz="1500" b="1" spc="-5" dirty="0">
                <a:solidFill>
                  <a:srgbClr val="EC412C"/>
                </a:solidFill>
                <a:latin typeface="Arial"/>
                <a:cs typeface="Arial"/>
              </a:rPr>
              <a:t>чи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3116" y="1460616"/>
            <a:ext cx="5048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EC412C"/>
                </a:solidFill>
                <a:latin typeface="Arial"/>
                <a:cs typeface="Arial"/>
              </a:rPr>
              <a:t>Ц</a:t>
            </a:r>
            <a:r>
              <a:rPr sz="1500" b="1" spc="-30" dirty="0">
                <a:solidFill>
                  <a:srgbClr val="EC412C"/>
                </a:solidFill>
                <a:latin typeface="Arial"/>
                <a:cs typeface="Arial"/>
              </a:rPr>
              <a:t>е</a:t>
            </a:r>
            <a:r>
              <a:rPr sz="1500" b="1" spc="-5" dirty="0">
                <a:solidFill>
                  <a:srgbClr val="EC412C"/>
                </a:solidFill>
                <a:latin typeface="Arial"/>
                <a:cs typeface="Arial"/>
              </a:rPr>
              <a:t>ли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227819" y="313435"/>
            <a:ext cx="246888" cy="2468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560233" y="463018"/>
            <a:ext cx="43180" cy="17145"/>
          </a:xfrm>
          <a:custGeom>
            <a:avLst/>
            <a:gdLst/>
            <a:ahLst/>
            <a:cxnLst/>
            <a:rect l="l" t="t" r="r" b="b"/>
            <a:pathLst>
              <a:path w="43179" h="17145">
                <a:moveTo>
                  <a:pt x="0" y="0"/>
                </a:moveTo>
                <a:lnTo>
                  <a:pt x="19795" y="16946"/>
                </a:lnTo>
                <a:lnTo>
                  <a:pt x="30998" y="15041"/>
                </a:lnTo>
                <a:lnTo>
                  <a:pt x="39923" y="9673"/>
                </a:lnTo>
                <a:lnTo>
                  <a:pt x="42730" y="5718"/>
                </a:lnTo>
                <a:lnTo>
                  <a:pt x="8366" y="57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572071" y="406675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29" h="62229">
                <a:moveTo>
                  <a:pt x="31139" y="0"/>
                </a:moveTo>
                <a:lnTo>
                  <a:pt x="20612" y="0"/>
                </a:lnTo>
                <a:lnTo>
                  <a:pt x="23060" y="8166"/>
                </a:lnTo>
                <a:lnTo>
                  <a:pt x="23060" y="19394"/>
                </a:lnTo>
                <a:lnTo>
                  <a:pt x="17754" y="23886"/>
                </a:lnTo>
                <a:lnTo>
                  <a:pt x="0" y="23886"/>
                </a:lnTo>
                <a:lnTo>
                  <a:pt x="0" y="33888"/>
                </a:lnTo>
                <a:lnTo>
                  <a:pt x="18572" y="33888"/>
                </a:lnTo>
                <a:lnTo>
                  <a:pt x="24691" y="39403"/>
                </a:lnTo>
                <a:lnTo>
                  <a:pt x="24691" y="52876"/>
                </a:lnTo>
                <a:lnTo>
                  <a:pt x="19998" y="62062"/>
                </a:lnTo>
                <a:lnTo>
                  <a:pt x="30892" y="62062"/>
                </a:lnTo>
                <a:lnTo>
                  <a:pt x="33987" y="57701"/>
                </a:lnTo>
                <a:lnTo>
                  <a:pt x="36121" y="46954"/>
                </a:lnTo>
                <a:lnTo>
                  <a:pt x="36324" y="38994"/>
                </a:lnTo>
                <a:lnTo>
                  <a:pt x="31836" y="32050"/>
                </a:lnTo>
                <a:lnTo>
                  <a:pt x="24691" y="28173"/>
                </a:lnTo>
                <a:lnTo>
                  <a:pt x="31222" y="24702"/>
                </a:lnTo>
                <a:lnTo>
                  <a:pt x="34693" y="18171"/>
                </a:lnTo>
                <a:lnTo>
                  <a:pt x="34693" y="11432"/>
                </a:lnTo>
                <a:lnTo>
                  <a:pt x="32251" y="1259"/>
                </a:lnTo>
                <a:lnTo>
                  <a:pt x="311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558807" y="395449"/>
            <a:ext cx="44450" cy="16510"/>
          </a:xfrm>
          <a:custGeom>
            <a:avLst/>
            <a:gdLst/>
            <a:ahLst/>
            <a:cxnLst/>
            <a:rect l="l" t="t" r="r" b="b"/>
            <a:pathLst>
              <a:path w="44450" h="16509">
                <a:moveTo>
                  <a:pt x="22039" y="0"/>
                </a:moveTo>
                <a:lnTo>
                  <a:pt x="14080" y="0"/>
                </a:lnTo>
                <a:lnTo>
                  <a:pt x="5918" y="2653"/>
                </a:lnTo>
                <a:lnTo>
                  <a:pt x="0" y="6530"/>
                </a:lnTo>
                <a:lnTo>
                  <a:pt x="4488" y="16330"/>
                </a:lnTo>
                <a:lnTo>
                  <a:pt x="12242" y="11225"/>
                </a:lnTo>
                <a:lnTo>
                  <a:pt x="44403" y="11225"/>
                </a:lnTo>
                <a:lnTo>
                  <a:pt x="39283" y="5433"/>
                </a:lnTo>
                <a:lnTo>
                  <a:pt x="30910" y="1329"/>
                </a:lnTo>
                <a:lnTo>
                  <a:pt x="22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627107" y="395731"/>
            <a:ext cx="82296" cy="853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131652" y="396878"/>
            <a:ext cx="46990" cy="81915"/>
          </a:xfrm>
          <a:custGeom>
            <a:avLst/>
            <a:gdLst/>
            <a:ahLst/>
            <a:cxnLst/>
            <a:rect l="l" t="t" r="r" b="b"/>
            <a:pathLst>
              <a:path w="46990" h="81915">
                <a:moveTo>
                  <a:pt x="46732" y="0"/>
                </a:moveTo>
                <a:lnTo>
                  <a:pt x="0" y="0"/>
                </a:lnTo>
                <a:lnTo>
                  <a:pt x="0" y="81657"/>
                </a:lnTo>
                <a:lnTo>
                  <a:pt x="46732" y="81657"/>
                </a:lnTo>
                <a:lnTo>
                  <a:pt x="46732" y="70838"/>
                </a:lnTo>
                <a:lnTo>
                  <a:pt x="12445" y="70838"/>
                </a:lnTo>
                <a:lnTo>
                  <a:pt x="12445" y="43685"/>
                </a:lnTo>
                <a:lnTo>
                  <a:pt x="44079" y="43685"/>
                </a:lnTo>
                <a:lnTo>
                  <a:pt x="44079" y="32865"/>
                </a:lnTo>
                <a:lnTo>
                  <a:pt x="12445" y="32865"/>
                </a:lnTo>
                <a:lnTo>
                  <a:pt x="12445" y="10817"/>
                </a:lnTo>
                <a:lnTo>
                  <a:pt x="46732" y="10817"/>
                </a:lnTo>
                <a:lnTo>
                  <a:pt x="467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034919" y="396878"/>
            <a:ext cx="60960" cy="81915"/>
          </a:xfrm>
          <a:custGeom>
            <a:avLst/>
            <a:gdLst/>
            <a:ahLst/>
            <a:cxnLst/>
            <a:rect l="l" t="t" r="r" b="b"/>
            <a:pathLst>
              <a:path w="60959" h="81915">
                <a:moveTo>
                  <a:pt x="12245" y="0"/>
                </a:moveTo>
                <a:lnTo>
                  <a:pt x="0" y="0"/>
                </a:lnTo>
                <a:lnTo>
                  <a:pt x="0" y="81657"/>
                </a:lnTo>
                <a:lnTo>
                  <a:pt x="12245" y="81657"/>
                </a:lnTo>
                <a:lnTo>
                  <a:pt x="12245" y="43685"/>
                </a:lnTo>
                <a:lnTo>
                  <a:pt x="60812" y="43685"/>
                </a:lnTo>
                <a:lnTo>
                  <a:pt x="60812" y="32865"/>
                </a:lnTo>
                <a:lnTo>
                  <a:pt x="12245" y="32865"/>
                </a:lnTo>
                <a:lnTo>
                  <a:pt x="122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083489" y="440563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241" y="0"/>
                </a:moveTo>
                <a:lnTo>
                  <a:pt x="0" y="0"/>
                </a:lnTo>
                <a:lnTo>
                  <a:pt x="0" y="37971"/>
                </a:lnTo>
                <a:lnTo>
                  <a:pt x="12241" y="37971"/>
                </a:lnTo>
                <a:lnTo>
                  <a:pt x="12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083489" y="396878"/>
            <a:ext cx="12700" cy="33020"/>
          </a:xfrm>
          <a:custGeom>
            <a:avLst/>
            <a:gdLst/>
            <a:ahLst/>
            <a:cxnLst/>
            <a:rect l="l" t="t" r="r" b="b"/>
            <a:pathLst>
              <a:path w="12700" h="33020">
                <a:moveTo>
                  <a:pt x="12241" y="0"/>
                </a:moveTo>
                <a:lnTo>
                  <a:pt x="0" y="0"/>
                </a:lnTo>
                <a:lnTo>
                  <a:pt x="0" y="32865"/>
                </a:lnTo>
                <a:lnTo>
                  <a:pt x="12241" y="32865"/>
                </a:lnTo>
                <a:lnTo>
                  <a:pt x="12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855707" y="395731"/>
            <a:ext cx="67055" cy="853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775128" y="396878"/>
            <a:ext cx="45085" cy="81915"/>
          </a:xfrm>
          <a:custGeom>
            <a:avLst/>
            <a:gdLst/>
            <a:ahLst/>
            <a:cxnLst/>
            <a:rect l="l" t="t" r="r" b="b"/>
            <a:pathLst>
              <a:path w="45084" h="81915">
                <a:moveTo>
                  <a:pt x="43672" y="0"/>
                </a:moveTo>
                <a:lnTo>
                  <a:pt x="0" y="0"/>
                </a:lnTo>
                <a:lnTo>
                  <a:pt x="0" y="81657"/>
                </a:lnTo>
                <a:lnTo>
                  <a:pt x="21630" y="81657"/>
                </a:lnTo>
                <a:lnTo>
                  <a:pt x="32832" y="80103"/>
                </a:lnTo>
                <a:lnTo>
                  <a:pt x="41757" y="75507"/>
                </a:lnTo>
                <a:lnTo>
                  <a:pt x="44772" y="71654"/>
                </a:lnTo>
                <a:lnTo>
                  <a:pt x="12245" y="71654"/>
                </a:lnTo>
                <a:lnTo>
                  <a:pt x="12245" y="43685"/>
                </a:lnTo>
                <a:lnTo>
                  <a:pt x="44669" y="43685"/>
                </a:lnTo>
                <a:lnTo>
                  <a:pt x="41578" y="39806"/>
                </a:lnTo>
                <a:lnTo>
                  <a:pt x="32632" y="35232"/>
                </a:lnTo>
                <a:lnTo>
                  <a:pt x="21426" y="33682"/>
                </a:lnTo>
                <a:lnTo>
                  <a:pt x="12245" y="33682"/>
                </a:lnTo>
                <a:lnTo>
                  <a:pt x="12245" y="10817"/>
                </a:lnTo>
                <a:lnTo>
                  <a:pt x="43672" y="10817"/>
                </a:lnTo>
                <a:lnTo>
                  <a:pt x="436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809208" y="440563"/>
            <a:ext cx="15875" cy="28575"/>
          </a:xfrm>
          <a:custGeom>
            <a:avLst/>
            <a:gdLst/>
            <a:ahLst/>
            <a:cxnLst/>
            <a:rect l="l" t="t" r="r" b="b"/>
            <a:pathLst>
              <a:path w="15875" h="28575">
                <a:moveTo>
                  <a:pt x="10589" y="0"/>
                </a:moveTo>
                <a:lnTo>
                  <a:pt x="0" y="0"/>
                </a:lnTo>
                <a:lnTo>
                  <a:pt x="4283" y="8168"/>
                </a:lnTo>
                <a:lnTo>
                  <a:pt x="4283" y="14086"/>
                </a:lnTo>
                <a:lnTo>
                  <a:pt x="4079" y="19800"/>
                </a:lnTo>
                <a:lnTo>
                  <a:pt x="0" y="27969"/>
                </a:lnTo>
                <a:lnTo>
                  <a:pt x="10692" y="27969"/>
                </a:lnTo>
                <a:lnTo>
                  <a:pt x="13580" y="24278"/>
                </a:lnTo>
                <a:lnTo>
                  <a:pt x="15712" y="13882"/>
                </a:lnTo>
                <a:lnTo>
                  <a:pt x="13460" y="3604"/>
                </a:lnTo>
                <a:lnTo>
                  <a:pt x="105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954508" y="463018"/>
            <a:ext cx="43180" cy="17145"/>
          </a:xfrm>
          <a:custGeom>
            <a:avLst/>
            <a:gdLst/>
            <a:ahLst/>
            <a:cxnLst/>
            <a:rect l="l" t="t" r="r" b="b"/>
            <a:pathLst>
              <a:path w="43179" h="17145">
                <a:moveTo>
                  <a:pt x="0" y="0"/>
                </a:moveTo>
                <a:lnTo>
                  <a:pt x="19795" y="16946"/>
                </a:lnTo>
                <a:lnTo>
                  <a:pt x="30999" y="15041"/>
                </a:lnTo>
                <a:lnTo>
                  <a:pt x="39923" y="9673"/>
                </a:lnTo>
                <a:lnTo>
                  <a:pt x="42730" y="5718"/>
                </a:lnTo>
                <a:lnTo>
                  <a:pt x="8368" y="57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66347" y="406675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29" h="62229">
                <a:moveTo>
                  <a:pt x="31136" y="0"/>
                </a:moveTo>
                <a:lnTo>
                  <a:pt x="20612" y="0"/>
                </a:lnTo>
                <a:lnTo>
                  <a:pt x="23060" y="8166"/>
                </a:lnTo>
                <a:lnTo>
                  <a:pt x="23060" y="19394"/>
                </a:lnTo>
                <a:lnTo>
                  <a:pt x="17753" y="23886"/>
                </a:lnTo>
                <a:lnTo>
                  <a:pt x="0" y="23886"/>
                </a:lnTo>
                <a:lnTo>
                  <a:pt x="0" y="33888"/>
                </a:lnTo>
                <a:lnTo>
                  <a:pt x="18571" y="33888"/>
                </a:lnTo>
                <a:lnTo>
                  <a:pt x="24690" y="39403"/>
                </a:lnTo>
                <a:lnTo>
                  <a:pt x="24690" y="52876"/>
                </a:lnTo>
                <a:lnTo>
                  <a:pt x="19998" y="62062"/>
                </a:lnTo>
                <a:lnTo>
                  <a:pt x="30891" y="62062"/>
                </a:lnTo>
                <a:lnTo>
                  <a:pt x="33986" y="57701"/>
                </a:lnTo>
                <a:lnTo>
                  <a:pt x="36118" y="46954"/>
                </a:lnTo>
                <a:lnTo>
                  <a:pt x="36323" y="38994"/>
                </a:lnTo>
                <a:lnTo>
                  <a:pt x="31835" y="32050"/>
                </a:lnTo>
                <a:lnTo>
                  <a:pt x="24690" y="28173"/>
                </a:lnTo>
                <a:lnTo>
                  <a:pt x="31222" y="24702"/>
                </a:lnTo>
                <a:lnTo>
                  <a:pt x="34692" y="18171"/>
                </a:lnTo>
                <a:lnTo>
                  <a:pt x="34692" y="11432"/>
                </a:lnTo>
                <a:lnTo>
                  <a:pt x="32250" y="1259"/>
                </a:lnTo>
                <a:lnTo>
                  <a:pt x="311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953082" y="395449"/>
            <a:ext cx="44450" cy="16510"/>
          </a:xfrm>
          <a:custGeom>
            <a:avLst/>
            <a:gdLst/>
            <a:ahLst/>
            <a:cxnLst/>
            <a:rect l="l" t="t" r="r" b="b"/>
            <a:pathLst>
              <a:path w="44450" h="16509">
                <a:moveTo>
                  <a:pt x="22039" y="0"/>
                </a:moveTo>
                <a:lnTo>
                  <a:pt x="14081" y="0"/>
                </a:lnTo>
                <a:lnTo>
                  <a:pt x="5919" y="2653"/>
                </a:lnTo>
                <a:lnTo>
                  <a:pt x="0" y="6530"/>
                </a:lnTo>
                <a:lnTo>
                  <a:pt x="4488" y="16330"/>
                </a:lnTo>
                <a:lnTo>
                  <a:pt x="12246" y="11225"/>
                </a:lnTo>
                <a:lnTo>
                  <a:pt x="44401" y="11225"/>
                </a:lnTo>
                <a:lnTo>
                  <a:pt x="39283" y="5433"/>
                </a:lnTo>
                <a:lnTo>
                  <a:pt x="30910" y="1329"/>
                </a:lnTo>
                <a:lnTo>
                  <a:pt x="22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200131" y="392683"/>
            <a:ext cx="70103" cy="883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83780" y="2029460"/>
            <a:ext cx="3081528" cy="42611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2899" y="537666"/>
            <a:ext cx="479107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Как </a:t>
            </a:r>
            <a:r>
              <a:rPr spc="10" dirty="0"/>
              <a:t>работает</a:t>
            </a:r>
            <a:r>
              <a:rPr spc="-25" dirty="0"/>
              <a:t> </a:t>
            </a:r>
            <a:r>
              <a:rPr spc="15" dirty="0"/>
              <a:t>Платформа</a:t>
            </a:r>
          </a:p>
        </p:txBody>
      </p:sp>
      <p:sp>
        <p:nvSpPr>
          <p:cNvPr id="3" name="object 3"/>
          <p:cNvSpPr/>
          <p:nvPr/>
        </p:nvSpPr>
        <p:spPr>
          <a:xfrm>
            <a:off x="6525517" y="334060"/>
            <a:ext cx="1186815" cy="810895"/>
          </a:xfrm>
          <a:custGeom>
            <a:avLst/>
            <a:gdLst/>
            <a:ahLst/>
            <a:cxnLst/>
            <a:rect l="l" t="t" r="r" b="b"/>
            <a:pathLst>
              <a:path w="1186815" h="810894">
                <a:moveTo>
                  <a:pt x="1186477" y="0"/>
                </a:moveTo>
                <a:lnTo>
                  <a:pt x="0" y="810771"/>
                </a:lnTo>
                <a:lnTo>
                  <a:pt x="0" y="0"/>
                </a:lnTo>
                <a:lnTo>
                  <a:pt x="1186477" y="0"/>
                </a:lnTo>
                <a:close/>
              </a:path>
            </a:pathLst>
          </a:custGeom>
          <a:ln w="12702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01415" y="2263741"/>
            <a:ext cx="1475105" cy="37338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4460" marR="5080" indent="-112395">
              <a:lnSpc>
                <a:spcPts val="1300"/>
              </a:lnSpc>
              <a:spcBef>
                <a:spcPts val="259"/>
              </a:spcBef>
            </a:pPr>
            <a:r>
              <a:rPr sz="1200" b="1" dirty="0">
                <a:latin typeface="Arial"/>
                <a:cs typeface="Arial"/>
              </a:rPr>
              <a:t>1</a:t>
            </a:r>
            <a:r>
              <a:rPr sz="1200" b="1" spc="-235" dirty="0"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515"/>
                </a:solidFill>
                <a:latin typeface="Arial"/>
                <a:cs typeface="Arial"/>
              </a:rPr>
              <a:t>Зарегистрируйтесь  на</a:t>
            </a:r>
            <a:r>
              <a:rPr sz="1200" spc="-35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515"/>
                </a:solidFill>
                <a:latin typeface="Arial"/>
                <a:cs typeface="Arial"/>
              </a:rPr>
              <a:t>Платформе.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36645" y="2263741"/>
            <a:ext cx="2109470" cy="54991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47320" marR="666115" indent="-135255">
              <a:lnSpc>
                <a:spcPts val="1300"/>
              </a:lnSpc>
              <a:spcBef>
                <a:spcPts val="259"/>
              </a:spcBef>
            </a:pPr>
            <a:r>
              <a:rPr sz="1200" b="1" dirty="0">
                <a:latin typeface="Arial"/>
                <a:cs typeface="Arial"/>
              </a:rPr>
              <a:t>2 </a:t>
            </a:r>
            <a:r>
              <a:rPr sz="1200" spc="-20" dirty="0">
                <a:solidFill>
                  <a:srgbClr val="151515"/>
                </a:solidFill>
                <a:latin typeface="Arial"/>
                <a:cs typeface="Arial"/>
              </a:rPr>
              <a:t>Заполните </a:t>
            </a:r>
            <a:r>
              <a:rPr sz="1200" dirty="0">
                <a:solidFill>
                  <a:srgbClr val="151515"/>
                </a:solidFill>
                <a:latin typeface="Arial"/>
                <a:cs typeface="Arial"/>
              </a:rPr>
              <a:t>форму  </a:t>
            </a:r>
            <a:r>
              <a:rPr sz="1200" spc="-15" dirty="0">
                <a:solidFill>
                  <a:srgbClr val="151515"/>
                </a:solidFill>
                <a:latin typeface="Arial"/>
                <a:cs typeface="Arial"/>
              </a:rPr>
              <a:t>обращения,</a:t>
            </a:r>
            <a:endParaRPr sz="1200">
              <a:latin typeface="Arial"/>
              <a:cs typeface="Arial"/>
            </a:endParaRPr>
          </a:p>
          <a:p>
            <a:pPr marL="147320">
              <a:lnSpc>
                <a:spcPts val="1370"/>
              </a:lnSpc>
            </a:pPr>
            <a:r>
              <a:rPr sz="1200" spc="-30" dirty="0">
                <a:solidFill>
                  <a:srgbClr val="151515"/>
                </a:solidFill>
                <a:latin typeface="Arial"/>
                <a:cs typeface="Arial"/>
              </a:rPr>
              <a:t>ответив </a:t>
            </a:r>
            <a:r>
              <a:rPr sz="1200" spc="-10" dirty="0">
                <a:solidFill>
                  <a:srgbClr val="151515"/>
                </a:solidFill>
                <a:latin typeface="Arial"/>
                <a:cs typeface="Arial"/>
              </a:rPr>
              <a:t>на вопросы</a:t>
            </a:r>
            <a:r>
              <a:rPr sz="1200" spc="-90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151515"/>
                </a:solidFill>
                <a:latin typeface="Arial"/>
                <a:cs typeface="Arial"/>
              </a:rPr>
              <a:t>анкеты.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52846" y="1451327"/>
            <a:ext cx="702310" cy="551815"/>
          </a:xfrm>
          <a:custGeom>
            <a:avLst/>
            <a:gdLst/>
            <a:ahLst/>
            <a:cxnLst/>
            <a:rect l="l" t="t" r="r" b="b"/>
            <a:pathLst>
              <a:path w="702310" h="551814">
                <a:moveTo>
                  <a:pt x="658592" y="0"/>
                </a:moveTo>
                <a:lnTo>
                  <a:pt x="0" y="57581"/>
                </a:lnTo>
                <a:lnTo>
                  <a:pt x="43219" y="551234"/>
                </a:lnTo>
                <a:lnTo>
                  <a:pt x="701807" y="493642"/>
                </a:lnTo>
                <a:lnTo>
                  <a:pt x="658592" y="0"/>
                </a:lnTo>
                <a:close/>
              </a:path>
            </a:pathLst>
          </a:custGeom>
          <a:solidFill>
            <a:srgbClr val="FD6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28810" y="1593820"/>
            <a:ext cx="586105" cy="439420"/>
          </a:xfrm>
          <a:custGeom>
            <a:avLst/>
            <a:gdLst/>
            <a:ahLst/>
            <a:cxnLst/>
            <a:rect l="l" t="t" r="r" b="b"/>
            <a:pathLst>
              <a:path w="586104" h="439419">
                <a:moveTo>
                  <a:pt x="0" y="438956"/>
                </a:moveTo>
                <a:lnTo>
                  <a:pt x="585638" y="438956"/>
                </a:lnTo>
                <a:lnTo>
                  <a:pt x="585638" y="0"/>
                </a:lnTo>
                <a:lnTo>
                  <a:pt x="0" y="0"/>
                </a:lnTo>
                <a:lnTo>
                  <a:pt x="0" y="438956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90886" y="2045144"/>
            <a:ext cx="389890" cy="0"/>
          </a:xfrm>
          <a:custGeom>
            <a:avLst/>
            <a:gdLst/>
            <a:ahLst/>
            <a:cxnLst/>
            <a:rect l="l" t="t" r="r" b="b"/>
            <a:pathLst>
              <a:path w="389889">
                <a:moveTo>
                  <a:pt x="0" y="0"/>
                </a:moveTo>
                <a:lnTo>
                  <a:pt x="389470" y="0"/>
                </a:lnTo>
              </a:path>
            </a:pathLst>
          </a:custGeom>
          <a:ln w="85154">
            <a:solidFill>
              <a:srgbClr val="FD66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06723" y="1794763"/>
            <a:ext cx="228600" cy="146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77629" y="1673582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5">
                <a:moveTo>
                  <a:pt x="0" y="0"/>
                </a:moveTo>
                <a:lnTo>
                  <a:pt x="302351" y="0"/>
                </a:lnTo>
              </a:path>
            </a:pathLst>
          </a:custGeom>
          <a:ln w="192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60291" y="1817165"/>
            <a:ext cx="518795" cy="154305"/>
          </a:xfrm>
          <a:custGeom>
            <a:avLst/>
            <a:gdLst/>
            <a:ahLst/>
            <a:cxnLst/>
            <a:rect l="l" t="t" r="r" b="b"/>
            <a:pathLst>
              <a:path w="518795" h="154305">
                <a:moveTo>
                  <a:pt x="0" y="0"/>
                </a:moveTo>
                <a:lnTo>
                  <a:pt x="518453" y="154181"/>
                </a:lnTo>
              </a:path>
            </a:pathLst>
          </a:custGeom>
          <a:ln w="19262">
            <a:solidFill>
              <a:srgbClr val="FD66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5532" y="1803907"/>
            <a:ext cx="94487" cy="91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8075" y="1479441"/>
            <a:ext cx="156845" cy="283210"/>
          </a:xfrm>
          <a:custGeom>
            <a:avLst/>
            <a:gdLst/>
            <a:ahLst/>
            <a:cxnLst/>
            <a:rect l="l" t="t" r="r" b="b"/>
            <a:pathLst>
              <a:path w="156845" h="283210">
                <a:moveTo>
                  <a:pt x="137933" y="0"/>
                </a:moveTo>
                <a:lnTo>
                  <a:pt x="0" y="0"/>
                </a:lnTo>
                <a:lnTo>
                  <a:pt x="28261" y="5703"/>
                </a:lnTo>
                <a:lnTo>
                  <a:pt x="51339" y="21254"/>
                </a:lnTo>
                <a:lnTo>
                  <a:pt x="66899" y="44319"/>
                </a:lnTo>
                <a:lnTo>
                  <a:pt x="72605" y="72562"/>
                </a:lnTo>
                <a:lnTo>
                  <a:pt x="66899" y="100804"/>
                </a:lnTo>
                <a:lnTo>
                  <a:pt x="51339" y="123868"/>
                </a:lnTo>
                <a:lnTo>
                  <a:pt x="28261" y="139418"/>
                </a:lnTo>
                <a:lnTo>
                  <a:pt x="0" y="145120"/>
                </a:lnTo>
                <a:lnTo>
                  <a:pt x="0" y="282726"/>
                </a:lnTo>
                <a:lnTo>
                  <a:pt x="38402" y="282726"/>
                </a:lnTo>
                <a:lnTo>
                  <a:pt x="38402" y="224111"/>
                </a:lnTo>
                <a:lnTo>
                  <a:pt x="76756" y="208791"/>
                </a:lnTo>
                <a:lnTo>
                  <a:pt x="109321" y="184430"/>
                </a:lnTo>
                <a:lnTo>
                  <a:pt x="134528" y="152575"/>
                </a:lnTo>
                <a:lnTo>
                  <a:pt x="150806" y="114769"/>
                </a:lnTo>
                <a:lnTo>
                  <a:pt x="156580" y="72562"/>
                </a:lnTo>
                <a:lnTo>
                  <a:pt x="151009" y="31034"/>
                </a:lnTo>
                <a:lnTo>
                  <a:pt x="1379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41487" y="1395508"/>
            <a:ext cx="294640" cy="156845"/>
          </a:xfrm>
          <a:custGeom>
            <a:avLst/>
            <a:gdLst/>
            <a:ahLst/>
            <a:cxnLst/>
            <a:rect l="l" t="t" r="r" b="b"/>
            <a:pathLst>
              <a:path w="294639" h="156844">
                <a:moveTo>
                  <a:pt x="157093" y="0"/>
                </a:moveTo>
                <a:lnTo>
                  <a:pt x="156085" y="0"/>
                </a:lnTo>
                <a:lnTo>
                  <a:pt x="114569" y="5697"/>
                </a:lnTo>
                <a:lnTo>
                  <a:pt x="77278" y="21523"/>
                </a:lnTo>
                <a:lnTo>
                  <a:pt x="45692" y="46000"/>
                </a:lnTo>
                <a:lnTo>
                  <a:pt x="21295" y="77642"/>
                </a:lnTo>
                <a:lnTo>
                  <a:pt x="5570" y="114968"/>
                </a:lnTo>
                <a:lnTo>
                  <a:pt x="0" y="156495"/>
                </a:lnTo>
                <a:lnTo>
                  <a:pt x="83985" y="156495"/>
                </a:lnTo>
                <a:lnTo>
                  <a:pt x="89689" y="128252"/>
                </a:lnTo>
                <a:lnTo>
                  <a:pt x="105249" y="105187"/>
                </a:lnTo>
                <a:lnTo>
                  <a:pt x="128327" y="89636"/>
                </a:lnTo>
                <a:lnTo>
                  <a:pt x="156588" y="83933"/>
                </a:lnTo>
                <a:lnTo>
                  <a:pt x="294521" y="83933"/>
                </a:lnTo>
                <a:lnTo>
                  <a:pt x="291871" y="77642"/>
                </a:lnTo>
                <a:lnTo>
                  <a:pt x="267474" y="46000"/>
                </a:lnTo>
                <a:lnTo>
                  <a:pt x="235889" y="21523"/>
                </a:lnTo>
                <a:lnTo>
                  <a:pt x="198602" y="5697"/>
                </a:lnTo>
                <a:lnTo>
                  <a:pt x="1570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23840" y="1396423"/>
            <a:ext cx="663575" cy="472440"/>
          </a:xfrm>
          <a:custGeom>
            <a:avLst/>
            <a:gdLst/>
            <a:ahLst/>
            <a:cxnLst/>
            <a:rect l="l" t="t" r="r" b="b"/>
            <a:pathLst>
              <a:path w="663575" h="472439">
                <a:moveTo>
                  <a:pt x="626621" y="0"/>
                </a:moveTo>
                <a:lnTo>
                  <a:pt x="0" y="54782"/>
                </a:lnTo>
                <a:lnTo>
                  <a:pt x="36553" y="472293"/>
                </a:lnTo>
                <a:lnTo>
                  <a:pt x="663185" y="417501"/>
                </a:lnTo>
                <a:lnTo>
                  <a:pt x="626621" y="0"/>
                </a:lnTo>
                <a:close/>
              </a:path>
            </a:pathLst>
          </a:custGeom>
          <a:solidFill>
            <a:srgbClr val="FD6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69525" y="1497135"/>
            <a:ext cx="575310" cy="574675"/>
          </a:xfrm>
          <a:custGeom>
            <a:avLst/>
            <a:gdLst/>
            <a:ahLst/>
            <a:cxnLst/>
            <a:rect l="l" t="t" r="r" b="b"/>
            <a:pathLst>
              <a:path w="575310" h="574675">
                <a:moveTo>
                  <a:pt x="287482" y="0"/>
                </a:moveTo>
                <a:lnTo>
                  <a:pt x="240849" y="3760"/>
                </a:lnTo>
                <a:lnTo>
                  <a:pt x="196610" y="14646"/>
                </a:lnTo>
                <a:lnTo>
                  <a:pt x="155359" y="32068"/>
                </a:lnTo>
                <a:lnTo>
                  <a:pt x="117688" y="55432"/>
                </a:lnTo>
                <a:lnTo>
                  <a:pt x="84188" y="84150"/>
                </a:lnTo>
                <a:lnTo>
                  <a:pt x="55451" y="117628"/>
                </a:lnTo>
                <a:lnTo>
                  <a:pt x="32070" y="155275"/>
                </a:lnTo>
                <a:lnTo>
                  <a:pt x="14637" y="196499"/>
                </a:lnTo>
                <a:lnTo>
                  <a:pt x="3741" y="240708"/>
                </a:lnTo>
                <a:lnTo>
                  <a:pt x="0" y="287061"/>
                </a:lnTo>
                <a:lnTo>
                  <a:pt x="0" y="287569"/>
                </a:lnTo>
                <a:lnTo>
                  <a:pt x="3741" y="333921"/>
                </a:lnTo>
                <a:lnTo>
                  <a:pt x="14637" y="378132"/>
                </a:lnTo>
                <a:lnTo>
                  <a:pt x="32070" y="419359"/>
                </a:lnTo>
                <a:lnTo>
                  <a:pt x="55451" y="457008"/>
                </a:lnTo>
                <a:lnTo>
                  <a:pt x="84188" y="490487"/>
                </a:lnTo>
                <a:lnTo>
                  <a:pt x="117688" y="519207"/>
                </a:lnTo>
                <a:lnTo>
                  <a:pt x="155359" y="542574"/>
                </a:lnTo>
                <a:lnTo>
                  <a:pt x="196672" y="560012"/>
                </a:lnTo>
                <a:lnTo>
                  <a:pt x="240897" y="570889"/>
                </a:lnTo>
                <a:lnTo>
                  <a:pt x="287482" y="574645"/>
                </a:lnTo>
                <a:lnTo>
                  <a:pt x="334108" y="570885"/>
                </a:lnTo>
                <a:lnTo>
                  <a:pt x="378343" y="559997"/>
                </a:lnTo>
                <a:lnTo>
                  <a:pt x="419593" y="542574"/>
                </a:lnTo>
                <a:lnTo>
                  <a:pt x="457197" y="519263"/>
                </a:lnTo>
                <a:lnTo>
                  <a:pt x="490689" y="490571"/>
                </a:lnTo>
                <a:lnTo>
                  <a:pt x="519424" y="457122"/>
                </a:lnTo>
                <a:lnTo>
                  <a:pt x="542812" y="419507"/>
                </a:lnTo>
                <a:lnTo>
                  <a:pt x="560261" y="378316"/>
                </a:lnTo>
                <a:lnTo>
                  <a:pt x="571180" y="334140"/>
                </a:lnTo>
                <a:lnTo>
                  <a:pt x="574980" y="287569"/>
                </a:lnTo>
                <a:lnTo>
                  <a:pt x="574980" y="287061"/>
                </a:lnTo>
                <a:lnTo>
                  <a:pt x="571180" y="240492"/>
                </a:lnTo>
                <a:lnTo>
                  <a:pt x="560261" y="196317"/>
                </a:lnTo>
                <a:lnTo>
                  <a:pt x="542812" y="155129"/>
                </a:lnTo>
                <a:lnTo>
                  <a:pt x="519424" y="117515"/>
                </a:lnTo>
                <a:lnTo>
                  <a:pt x="490689" y="84067"/>
                </a:lnTo>
                <a:lnTo>
                  <a:pt x="457197" y="55378"/>
                </a:lnTo>
                <a:lnTo>
                  <a:pt x="419539" y="32037"/>
                </a:lnTo>
                <a:lnTo>
                  <a:pt x="378308" y="14631"/>
                </a:lnTo>
                <a:lnTo>
                  <a:pt x="334091" y="3756"/>
                </a:lnTo>
                <a:lnTo>
                  <a:pt x="287482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01189" y="1797771"/>
            <a:ext cx="189230" cy="218440"/>
          </a:xfrm>
          <a:custGeom>
            <a:avLst/>
            <a:gdLst/>
            <a:ahLst/>
            <a:cxnLst/>
            <a:rect l="l" t="t" r="r" b="b"/>
            <a:pathLst>
              <a:path w="189230" h="218439">
                <a:moveTo>
                  <a:pt x="0" y="0"/>
                </a:moveTo>
                <a:lnTo>
                  <a:pt x="0" y="218028"/>
                </a:lnTo>
                <a:lnTo>
                  <a:pt x="188936" y="1090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35963" y="1654555"/>
            <a:ext cx="195072" cy="195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31145" y="1887513"/>
            <a:ext cx="402590" cy="201295"/>
          </a:xfrm>
          <a:custGeom>
            <a:avLst/>
            <a:gdLst/>
            <a:ahLst/>
            <a:cxnLst/>
            <a:rect l="l" t="t" r="r" b="b"/>
            <a:pathLst>
              <a:path w="402590" h="201294">
                <a:moveTo>
                  <a:pt x="201265" y="0"/>
                </a:moveTo>
                <a:lnTo>
                  <a:pt x="155100" y="5312"/>
                </a:lnTo>
                <a:lnTo>
                  <a:pt x="112740" y="20441"/>
                </a:lnTo>
                <a:lnTo>
                  <a:pt x="75375" y="44185"/>
                </a:lnTo>
                <a:lnTo>
                  <a:pt x="44210" y="75332"/>
                </a:lnTo>
                <a:lnTo>
                  <a:pt x="20453" y="112676"/>
                </a:lnTo>
                <a:lnTo>
                  <a:pt x="5314" y="155008"/>
                </a:lnTo>
                <a:lnTo>
                  <a:pt x="0" y="201123"/>
                </a:lnTo>
                <a:lnTo>
                  <a:pt x="402485" y="201123"/>
                </a:lnTo>
                <a:lnTo>
                  <a:pt x="397169" y="155006"/>
                </a:lnTo>
                <a:lnTo>
                  <a:pt x="382028" y="112671"/>
                </a:lnTo>
                <a:lnTo>
                  <a:pt x="358273" y="75328"/>
                </a:lnTo>
                <a:lnTo>
                  <a:pt x="327110" y="44182"/>
                </a:lnTo>
                <a:lnTo>
                  <a:pt x="289749" y="20441"/>
                </a:lnTo>
                <a:lnTo>
                  <a:pt x="247396" y="5311"/>
                </a:lnTo>
                <a:lnTo>
                  <a:pt x="201265" y="0"/>
                </a:lnTo>
                <a:close/>
              </a:path>
            </a:pathLst>
          </a:custGeom>
          <a:solidFill>
            <a:srgbClr val="FD6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62757" y="1472107"/>
            <a:ext cx="77470" cy="287020"/>
          </a:xfrm>
          <a:custGeom>
            <a:avLst/>
            <a:gdLst/>
            <a:ahLst/>
            <a:cxnLst/>
            <a:rect l="l" t="t" r="r" b="b"/>
            <a:pathLst>
              <a:path w="77469" h="287019">
                <a:moveTo>
                  <a:pt x="76862" y="0"/>
                </a:moveTo>
                <a:lnTo>
                  <a:pt x="0" y="286660"/>
                </a:lnTo>
              </a:path>
            </a:pathLst>
          </a:custGeom>
          <a:ln w="561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96194" y="1611825"/>
            <a:ext cx="257810" cy="69215"/>
          </a:xfrm>
          <a:custGeom>
            <a:avLst/>
            <a:gdLst/>
            <a:ahLst/>
            <a:cxnLst/>
            <a:rect l="l" t="t" r="r" b="b"/>
            <a:pathLst>
              <a:path w="257810" h="69214">
                <a:moveTo>
                  <a:pt x="257732" y="69028"/>
                </a:moveTo>
                <a:lnTo>
                  <a:pt x="0" y="0"/>
                </a:lnTo>
              </a:path>
            </a:pathLst>
          </a:custGeom>
          <a:ln w="187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19169" y="1500903"/>
            <a:ext cx="177800" cy="47625"/>
          </a:xfrm>
          <a:custGeom>
            <a:avLst/>
            <a:gdLst/>
            <a:ahLst/>
            <a:cxnLst/>
            <a:rect l="l" t="t" r="r" b="b"/>
            <a:pathLst>
              <a:path w="177800" h="47625">
                <a:moveTo>
                  <a:pt x="0" y="0"/>
                </a:moveTo>
                <a:lnTo>
                  <a:pt x="177321" y="47489"/>
                </a:lnTo>
              </a:path>
            </a:pathLst>
          </a:custGeom>
          <a:ln w="172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12770" y="1438989"/>
            <a:ext cx="671830" cy="692785"/>
          </a:xfrm>
          <a:custGeom>
            <a:avLst/>
            <a:gdLst/>
            <a:ahLst/>
            <a:cxnLst/>
            <a:rect l="l" t="t" r="r" b="b"/>
            <a:pathLst>
              <a:path w="671829" h="692785">
                <a:moveTo>
                  <a:pt x="301903" y="0"/>
                </a:moveTo>
                <a:lnTo>
                  <a:pt x="0" y="522580"/>
                </a:lnTo>
                <a:lnTo>
                  <a:pt x="285145" y="522580"/>
                </a:lnTo>
                <a:lnTo>
                  <a:pt x="383152" y="692214"/>
                </a:lnTo>
                <a:lnTo>
                  <a:pt x="671221" y="193583"/>
                </a:lnTo>
                <a:lnTo>
                  <a:pt x="413736" y="193583"/>
                </a:lnTo>
                <a:lnTo>
                  <a:pt x="301903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39692" y="1559891"/>
            <a:ext cx="408940" cy="325755"/>
          </a:xfrm>
          <a:custGeom>
            <a:avLst/>
            <a:gdLst/>
            <a:ahLst/>
            <a:cxnLst/>
            <a:rect l="l" t="t" r="r" b="b"/>
            <a:pathLst>
              <a:path w="408939" h="325755">
                <a:moveTo>
                  <a:pt x="383186" y="0"/>
                </a:moveTo>
                <a:lnTo>
                  <a:pt x="0" y="33498"/>
                </a:lnTo>
                <a:lnTo>
                  <a:pt x="25537" y="325281"/>
                </a:lnTo>
                <a:lnTo>
                  <a:pt x="408730" y="291782"/>
                </a:lnTo>
                <a:lnTo>
                  <a:pt x="383186" y="0"/>
                </a:lnTo>
                <a:close/>
              </a:path>
            </a:pathLst>
          </a:custGeom>
          <a:solidFill>
            <a:srgbClr val="FD6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95188" y="1627123"/>
            <a:ext cx="73151" cy="731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79006" y="1475156"/>
            <a:ext cx="147320" cy="231775"/>
          </a:xfrm>
          <a:custGeom>
            <a:avLst/>
            <a:gdLst/>
            <a:ahLst/>
            <a:cxnLst/>
            <a:rect l="l" t="t" r="r" b="b"/>
            <a:pathLst>
              <a:path w="147320" h="231775">
                <a:moveTo>
                  <a:pt x="0" y="39372"/>
                </a:moveTo>
                <a:lnTo>
                  <a:pt x="146994" y="0"/>
                </a:lnTo>
                <a:lnTo>
                  <a:pt x="84843" y="231780"/>
                </a:lnTo>
              </a:path>
            </a:pathLst>
          </a:custGeom>
          <a:ln w="17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07838" y="1645945"/>
            <a:ext cx="371475" cy="186055"/>
          </a:xfrm>
          <a:custGeom>
            <a:avLst/>
            <a:gdLst/>
            <a:ahLst/>
            <a:cxnLst/>
            <a:rect l="l" t="t" r="r" b="b"/>
            <a:pathLst>
              <a:path w="371475" h="186055">
                <a:moveTo>
                  <a:pt x="185595" y="0"/>
                </a:moveTo>
                <a:lnTo>
                  <a:pt x="0" y="185480"/>
                </a:lnTo>
                <a:lnTo>
                  <a:pt x="371177" y="185480"/>
                </a:lnTo>
                <a:lnTo>
                  <a:pt x="1855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70389" y="1736893"/>
            <a:ext cx="372745" cy="297180"/>
          </a:xfrm>
          <a:custGeom>
            <a:avLst/>
            <a:gdLst/>
            <a:ahLst/>
            <a:cxnLst/>
            <a:rect l="l" t="t" r="r" b="b"/>
            <a:pathLst>
              <a:path w="372745" h="297180">
                <a:moveTo>
                  <a:pt x="23285" y="0"/>
                </a:moveTo>
                <a:lnTo>
                  <a:pt x="0" y="266021"/>
                </a:lnTo>
                <a:lnTo>
                  <a:pt x="349371" y="296570"/>
                </a:lnTo>
                <a:lnTo>
                  <a:pt x="372658" y="30548"/>
                </a:lnTo>
                <a:lnTo>
                  <a:pt x="232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11902" y="1804451"/>
            <a:ext cx="134620" cy="154940"/>
          </a:xfrm>
          <a:custGeom>
            <a:avLst/>
            <a:gdLst/>
            <a:ahLst/>
            <a:cxnLst/>
            <a:rect l="l" t="t" r="r" b="b"/>
            <a:pathLst>
              <a:path w="134620" h="154939">
                <a:moveTo>
                  <a:pt x="0" y="0"/>
                </a:moveTo>
                <a:lnTo>
                  <a:pt x="0" y="154882"/>
                </a:lnTo>
                <a:lnTo>
                  <a:pt x="134225" y="77428"/>
                </a:lnTo>
                <a:lnTo>
                  <a:pt x="0" y="0"/>
                </a:lnTo>
                <a:close/>
              </a:path>
            </a:pathLst>
          </a:custGeom>
          <a:solidFill>
            <a:srgbClr val="FD6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69693" y="1893609"/>
            <a:ext cx="256540" cy="147955"/>
          </a:xfrm>
          <a:custGeom>
            <a:avLst/>
            <a:gdLst/>
            <a:ahLst/>
            <a:cxnLst/>
            <a:rect l="l" t="t" r="r" b="b"/>
            <a:pathLst>
              <a:path w="256539" h="147955">
                <a:moveTo>
                  <a:pt x="0" y="147675"/>
                </a:moveTo>
                <a:lnTo>
                  <a:pt x="256539" y="0"/>
                </a:lnTo>
              </a:path>
            </a:pathLst>
          </a:custGeom>
          <a:ln w="17221">
            <a:solidFill>
              <a:srgbClr val="FD66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857804" y="1429426"/>
            <a:ext cx="717550" cy="563880"/>
          </a:xfrm>
          <a:custGeom>
            <a:avLst/>
            <a:gdLst/>
            <a:ahLst/>
            <a:cxnLst/>
            <a:rect l="l" t="t" r="r" b="b"/>
            <a:pathLst>
              <a:path w="717550" h="563880">
                <a:moveTo>
                  <a:pt x="673007" y="0"/>
                </a:moveTo>
                <a:lnTo>
                  <a:pt x="0" y="58844"/>
                </a:lnTo>
                <a:lnTo>
                  <a:pt x="44169" y="563303"/>
                </a:lnTo>
                <a:lnTo>
                  <a:pt x="717162" y="504450"/>
                </a:lnTo>
                <a:lnTo>
                  <a:pt x="673007" y="0"/>
                </a:lnTo>
                <a:close/>
              </a:path>
            </a:pathLst>
          </a:custGeom>
          <a:solidFill>
            <a:srgbClr val="FD6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35446" y="1575040"/>
            <a:ext cx="598805" cy="448945"/>
          </a:xfrm>
          <a:custGeom>
            <a:avLst/>
            <a:gdLst/>
            <a:ahLst/>
            <a:cxnLst/>
            <a:rect l="l" t="t" r="r" b="b"/>
            <a:pathLst>
              <a:path w="598804" h="448944">
                <a:moveTo>
                  <a:pt x="0" y="448565"/>
                </a:moveTo>
                <a:lnTo>
                  <a:pt x="598448" y="448565"/>
                </a:lnTo>
                <a:lnTo>
                  <a:pt x="598448" y="0"/>
                </a:lnTo>
                <a:lnTo>
                  <a:pt x="0" y="0"/>
                </a:lnTo>
                <a:lnTo>
                  <a:pt x="0" y="448565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986792" y="1606443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18954" y="0"/>
                </a:moveTo>
                <a:lnTo>
                  <a:pt x="12047" y="774"/>
                </a:lnTo>
                <a:lnTo>
                  <a:pt x="6178" y="4025"/>
                </a:lnTo>
                <a:lnTo>
                  <a:pt x="1959" y="9235"/>
                </a:lnTo>
                <a:lnTo>
                  <a:pt x="0" y="15892"/>
                </a:lnTo>
                <a:lnTo>
                  <a:pt x="773" y="22802"/>
                </a:lnTo>
                <a:lnTo>
                  <a:pt x="4025" y="28671"/>
                </a:lnTo>
                <a:lnTo>
                  <a:pt x="9239" y="32889"/>
                </a:lnTo>
                <a:lnTo>
                  <a:pt x="15902" y="34848"/>
                </a:lnTo>
                <a:lnTo>
                  <a:pt x="22810" y="34075"/>
                </a:lnTo>
                <a:lnTo>
                  <a:pt x="28681" y="30827"/>
                </a:lnTo>
                <a:lnTo>
                  <a:pt x="32905" y="25618"/>
                </a:lnTo>
                <a:lnTo>
                  <a:pt x="34871" y="18954"/>
                </a:lnTo>
                <a:lnTo>
                  <a:pt x="34089" y="12052"/>
                </a:lnTo>
                <a:lnTo>
                  <a:pt x="30834" y="6186"/>
                </a:lnTo>
                <a:lnTo>
                  <a:pt x="25618" y="1964"/>
                </a:lnTo>
                <a:lnTo>
                  <a:pt x="18954" y="0"/>
                </a:lnTo>
                <a:close/>
              </a:path>
            </a:pathLst>
          </a:custGeom>
          <a:solidFill>
            <a:srgbClr val="FD6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069198" y="1613648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18967" y="0"/>
                </a:moveTo>
                <a:lnTo>
                  <a:pt x="12053" y="775"/>
                </a:lnTo>
                <a:lnTo>
                  <a:pt x="6182" y="4025"/>
                </a:lnTo>
                <a:lnTo>
                  <a:pt x="1960" y="9237"/>
                </a:lnTo>
                <a:lnTo>
                  <a:pt x="0" y="15896"/>
                </a:lnTo>
                <a:lnTo>
                  <a:pt x="773" y="22800"/>
                </a:lnTo>
                <a:lnTo>
                  <a:pt x="4024" y="28666"/>
                </a:lnTo>
                <a:lnTo>
                  <a:pt x="9240" y="32886"/>
                </a:lnTo>
                <a:lnTo>
                  <a:pt x="15902" y="34852"/>
                </a:lnTo>
                <a:lnTo>
                  <a:pt x="22807" y="34079"/>
                </a:lnTo>
                <a:lnTo>
                  <a:pt x="28677" y="30831"/>
                </a:lnTo>
                <a:lnTo>
                  <a:pt x="32903" y="25618"/>
                </a:lnTo>
                <a:lnTo>
                  <a:pt x="34871" y="18949"/>
                </a:lnTo>
                <a:lnTo>
                  <a:pt x="34095" y="12045"/>
                </a:lnTo>
                <a:lnTo>
                  <a:pt x="30844" y="6181"/>
                </a:lnTo>
                <a:lnTo>
                  <a:pt x="25629" y="1962"/>
                </a:lnTo>
                <a:lnTo>
                  <a:pt x="18967" y="0"/>
                </a:lnTo>
                <a:close/>
              </a:path>
            </a:pathLst>
          </a:custGeom>
          <a:solidFill>
            <a:srgbClr val="F3F4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203248" y="1992718"/>
            <a:ext cx="398145" cy="87630"/>
          </a:xfrm>
          <a:custGeom>
            <a:avLst/>
            <a:gdLst/>
            <a:ahLst/>
            <a:cxnLst/>
            <a:rect l="l" t="t" r="r" b="b"/>
            <a:pathLst>
              <a:path w="398145" h="87630">
                <a:moveTo>
                  <a:pt x="397997" y="87031"/>
                </a:moveTo>
                <a:lnTo>
                  <a:pt x="10" y="87031"/>
                </a:lnTo>
                <a:lnTo>
                  <a:pt x="0" y="0"/>
                </a:lnTo>
                <a:lnTo>
                  <a:pt x="397997" y="15"/>
                </a:lnTo>
                <a:lnTo>
                  <a:pt x="397997" y="87031"/>
                </a:lnTo>
                <a:close/>
              </a:path>
            </a:pathLst>
          </a:custGeom>
          <a:solidFill>
            <a:srgbClr val="FD6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995847" y="1607588"/>
            <a:ext cx="681355" cy="120650"/>
          </a:xfrm>
          <a:custGeom>
            <a:avLst/>
            <a:gdLst/>
            <a:ahLst/>
            <a:cxnLst/>
            <a:rect l="l" t="t" r="r" b="b"/>
            <a:pathLst>
              <a:path w="681354" h="120650">
                <a:moveTo>
                  <a:pt x="0" y="120041"/>
                </a:moveTo>
                <a:lnTo>
                  <a:pt x="681217" y="0"/>
                </a:lnTo>
              </a:path>
            </a:pathLst>
          </a:custGeom>
          <a:ln w="196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976864" y="1907587"/>
            <a:ext cx="405130" cy="0"/>
          </a:xfrm>
          <a:custGeom>
            <a:avLst/>
            <a:gdLst/>
            <a:ahLst/>
            <a:cxnLst/>
            <a:rect l="l" t="t" r="r" b="b"/>
            <a:pathLst>
              <a:path w="405129">
                <a:moveTo>
                  <a:pt x="0" y="0"/>
                </a:moveTo>
                <a:lnTo>
                  <a:pt x="404859" y="0"/>
                </a:lnTo>
              </a:path>
            </a:pathLst>
          </a:custGeom>
          <a:ln w="533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231032" y="1387533"/>
            <a:ext cx="152400" cy="328930"/>
          </a:xfrm>
          <a:custGeom>
            <a:avLst/>
            <a:gdLst/>
            <a:ahLst/>
            <a:cxnLst/>
            <a:rect l="l" t="t" r="r" b="b"/>
            <a:pathLst>
              <a:path w="152400" h="328930">
                <a:moveTo>
                  <a:pt x="36266" y="0"/>
                </a:moveTo>
                <a:lnTo>
                  <a:pt x="0" y="322527"/>
                </a:lnTo>
                <a:lnTo>
                  <a:pt x="22364" y="328550"/>
                </a:lnTo>
                <a:lnTo>
                  <a:pt x="152234" y="31121"/>
                </a:lnTo>
                <a:lnTo>
                  <a:pt x="362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165388" y="1757414"/>
            <a:ext cx="102378" cy="1023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595685" y="2260693"/>
            <a:ext cx="1859914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8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3 </a:t>
            </a:r>
            <a:r>
              <a:rPr sz="1200" spc="-15" dirty="0">
                <a:solidFill>
                  <a:srgbClr val="151515"/>
                </a:solidFill>
                <a:latin typeface="Arial"/>
                <a:cs typeface="Arial"/>
              </a:rPr>
              <a:t>Опишите</a:t>
            </a:r>
            <a:r>
              <a:rPr sz="1200" spc="60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515"/>
                </a:solidFill>
                <a:latin typeface="Arial"/>
                <a:cs typeface="Arial"/>
              </a:rPr>
              <a:t>ситуацию</a:t>
            </a:r>
            <a:endParaRPr sz="1200">
              <a:latin typeface="Arial"/>
              <a:cs typeface="Arial"/>
            </a:endParaRPr>
          </a:p>
          <a:p>
            <a:pPr marL="147320">
              <a:lnSpc>
                <a:spcPts val="1380"/>
              </a:lnSpc>
            </a:pPr>
            <a:r>
              <a:rPr sz="1200" dirty="0">
                <a:solidFill>
                  <a:srgbClr val="151515"/>
                </a:solidFill>
                <a:latin typeface="Arial"/>
                <a:cs typeface="Arial"/>
              </a:rPr>
              <a:t>и </a:t>
            </a:r>
            <a:r>
              <a:rPr sz="1200" spc="-10" dirty="0">
                <a:solidFill>
                  <a:srgbClr val="151515"/>
                </a:solidFill>
                <a:latin typeface="Arial"/>
                <a:cs typeface="Arial"/>
              </a:rPr>
              <a:t>приложите</a:t>
            </a:r>
            <a:r>
              <a:rPr sz="1200" spc="-30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51515"/>
                </a:solidFill>
                <a:latin typeface="Arial"/>
                <a:cs typeface="Arial"/>
              </a:rPr>
              <a:t>скан-копии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842454" y="2260693"/>
            <a:ext cx="218757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8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4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151515"/>
                </a:solidFill>
                <a:latin typeface="Arial"/>
                <a:cs typeface="Arial"/>
              </a:rPr>
              <a:t>Отправьтеобращение</a:t>
            </a:r>
            <a:endParaRPr sz="1200">
              <a:latin typeface="Arial"/>
              <a:cs typeface="Arial"/>
            </a:endParaRPr>
          </a:p>
          <a:p>
            <a:pPr marL="158115">
              <a:lnSpc>
                <a:spcPts val="1380"/>
              </a:lnSpc>
            </a:pPr>
            <a:r>
              <a:rPr sz="1200" dirty="0">
                <a:solidFill>
                  <a:srgbClr val="151515"/>
                </a:solidFill>
                <a:latin typeface="Arial"/>
                <a:cs typeface="Arial"/>
              </a:rPr>
              <a:t>и </a:t>
            </a:r>
            <a:r>
              <a:rPr sz="1200" spc="-20" dirty="0">
                <a:solidFill>
                  <a:srgbClr val="151515"/>
                </a:solidFill>
                <a:latin typeface="Arial"/>
                <a:cs typeface="Arial"/>
              </a:rPr>
              <a:t>следите </a:t>
            </a:r>
            <a:r>
              <a:rPr sz="1200" spc="-5" dirty="0">
                <a:solidFill>
                  <a:srgbClr val="151515"/>
                </a:solidFill>
                <a:latin typeface="Arial"/>
                <a:cs typeface="Arial"/>
              </a:rPr>
              <a:t>за </a:t>
            </a:r>
            <a:r>
              <a:rPr sz="1200" spc="-20" dirty="0">
                <a:solidFill>
                  <a:srgbClr val="151515"/>
                </a:solidFill>
                <a:latin typeface="Arial"/>
                <a:cs typeface="Arial"/>
              </a:rPr>
              <a:t>ходом</a:t>
            </a:r>
            <a:r>
              <a:rPr sz="1200" spc="-100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515"/>
                </a:solidFill>
                <a:latin typeface="Arial"/>
                <a:cs typeface="Arial"/>
              </a:rPr>
              <a:t>решения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730424" y="2599021"/>
            <a:ext cx="3761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151515"/>
                </a:solidFill>
                <a:latin typeface="Arial"/>
                <a:cs typeface="Arial"/>
              </a:rPr>
              <a:t>подтверждающих </a:t>
            </a:r>
            <a:r>
              <a:rPr sz="1200" spc="-10" dirty="0">
                <a:solidFill>
                  <a:srgbClr val="151515"/>
                </a:solidFill>
                <a:latin typeface="Arial"/>
                <a:cs typeface="Arial"/>
              </a:rPr>
              <a:t>документов. </a:t>
            </a:r>
            <a:r>
              <a:rPr sz="1200" spc="-15" dirty="0">
                <a:solidFill>
                  <a:srgbClr val="151515"/>
                </a:solidFill>
                <a:latin typeface="Arial"/>
                <a:cs typeface="Arial"/>
              </a:rPr>
              <a:t>через </a:t>
            </a:r>
            <a:r>
              <a:rPr sz="1200" spc="-10" dirty="0">
                <a:solidFill>
                  <a:srgbClr val="151515"/>
                </a:solidFill>
                <a:latin typeface="Arial"/>
                <a:cs typeface="Arial"/>
              </a:rPr>
              <a:t>личный</a:t>
            </a:r>
            <a:r>
              <a:rPr sz="1200" spc="-80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151515"/>
                </a:solidFill>
                <a:latin typeface="Arial"/>
                <a:cs typeface="Arial"/>
              </a:rPr>
              <a:t>кабинет.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05603" y="4007197"/>
            <a:ext cx="1708150" cy="71437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0650" marR="5080" indent="-108585">
              <a:lnSpc>
                <a:spcPct val="92200"/>
              </a:lnSpc>
              <a:spcBef>
                <a:spcPts val="210"/>
              </a:spcBef>
            </a:pPr>
            <a:r>
              <a:rPr sz="1200" b="1" dirty="0">
                <a:latin typeface="Arial"/>
                <a:cs typeface="Arial"/>
              </a:rPr>
              <a:t>5 </a:t>
            </a:r>
            <a:r>
              <a:rPr sz="1200" spc="-10" dirty="0">
                <a:solidFill>
                  <a:srgbClr val="151515"/>
                </a:solidFill>
                <a:latin typeface="Arial"/>
                <a:cs typeface="Arial"/>
              </a:rPr>
              <a:t>Краткое</a:t>
            </a:r>
            <a:r>
              <a:rPr sz="1200" spc="-250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515"/>
                </a:solidFill>
                <a:latin typeface="Arial"/>
                <a:cs typeface="Arial"/>
              </a:rPr>
              <a:t>обезличенное  </a:t>
            </a:r>
            <a:r>
              <a:rPr sz="1200" spc="-10" dirty="0">
                <a:solidFill>
                  <a:srgbClr val="151515"/>
                </a:solidFill>
                <a:latin typeface="Arial"/>
                <a:cs typeface="Arial"/>
              </a:rPr>
              <a:t>описание </a:t>
            </a:r>
            <a:r>
              <a:rPr sz="1200" spc="-20" dirty="0">
                <a:solidFill>
                  <a:srgbClr val="151515"/>
                </a:solidFill>
                <a:latin typeface="Arial"/>
                <a:cs typeface="Arial"/>
              </a:rPr>
              <a:t>проблемы  </a:t>
            </a:r>
            <a:r>
              <a:rPr sz="1200" spc="-50" dirty="0">
                <a:solidFill>
                  <a:srgbClr val="151515"/>
                </a:solidFill>
                <a:latin typeface="Arial"/>
                <a:cs typeface="Arial"/>
              </a:rPr>
              <a:t>будет </a:t>
            </a:r>
            <a:r>
              <a:rPr sz="1200" spc="-15" dirty="0">
                <a:solidFill>
                  <a:srgbClr val="151515"/>
                </a:solidFill>
                <a:latin typeface="Arial"/>
                <a:cs typeface="Arial"/>
              </a:rPr>
              <a:t>опубликовано  </a:t>
            </a:r>
            <a:r>
              <a:rPr sz="1200" spc="-10" dirty="0">
                <a:solidFill>
                  <a:srgbClr val="151515"/>
                </a:solidFill>
                <a:latin typeface="Arial"/>
                <a:cs typeface="Arial"/>
              </a:rPr>
              <a:t>на</a:t>
            </a:r>
            <a:r>
              <a:rPr sz="1200" spc="-15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515"/>
                </a:solidFill>
                <a:latin typeface="Arial"/>
                <a:cs typeface="Arial"/>
              </a:rPr>
              <a:t>портале.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335436" y="3988909"/>
            <a:ext cx="2126615" cy="882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6 </a:t>
            </a:r>
            <a:r>
              <a:rPr sz="1200" spc="-5" dirty="0">
                <a:solidFill>
                  <a:srgbClr val="151515"/>
                </a:solidFill>
                <a:latin typeface="Arial"/>
                <a:cs typeface="Arial"/>
              </a:rPr>
              <a:t>По</a:t>
            </a:r>
            <a:r>
              <a:rPr sz="1200" spc="-30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515"/>
                </a:solidFill>
                <a:latin typeface="Arial"/>
                <a:cs typeface="Arial"/>
              </a:rPr>
              <a:t>выборузаявителя</a:t>
            </a:r>
            <a:endParaRPr sz="1200">
              <a:latin typeface="Arial"/>
              <a:cs typeface="Arial"/>
            </a:endParaRPr>
          </a:p>
          <a:p>
            <a:pPr marL="152400" marR="5080">
              <a:lnSpc>
                <a:spcPts val="1300"/>
              </a:lnSpc>
              <a:spcBef>
                <a:spcPts val="145"/>
              </a:spcBef>
            </a:pPr>
            <a:r>
              <a:rPr sz="1200" dirty="0">
                <a:solidFill>
                  <a:srgbClr val="151515"/>
                </a:solidFill>
                <a:latin typeface="Arial"/>
                <a:cs typeface="Arial"/>
              </a:rPr>
              <a:t>к </a:t>
            </a:r>
            <a:r>
              <a:rPr sz="1200" spc="-10" dirty="0">
                <a:solidFill>
                  <a:srgbClr val="151515"/>
                </a:solidFill>
                <a:latin typeface="Arial"/>
                <a:cs typeface="Arial"/>
              </a:rPr>
              <a:t>рассмотрению</a:t>
            </a:r>
            <a:r>
              <a:rPr sz="1200" spc="-155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515"/>
                </a:solidFill>
                <a:latin typeface="Arial"/>
                <a:cs typeface="Arial"/>
              </a:rPr>
              <a:t>обращения  </a:t>
            </a:r>
            <a:r>
              <a:rPr sz="1200" spc="-20" dirty="0">
                <a:solidFill>
                  <a:srgbClr val="151515"/>
                </a:solidFill>
                <a:latin typeface="Arial"/>
                <a:cs typeface="Arial"/>
              </a:rPr>
              <a:t>подключатся</a:t>
            </a:r>
            <a:endParaRPr sz="1200">
              <a:latin typeface="Arial"/>
              <a:cs typeface="Arial"/>
            </a:endParaRPr>
          </a:p>
          <a:p>
            <a:pPr marL="152400">
              <a:lnSpc>
                <a:spcPts val="1200"/>
              </a:lnSpc>
            </a:pPr>
            <a:r>
              <a:rPr sz="1200" spc="-20" dirty="0">
                <a:solidFill>
                  <a:srgbClr val="151515"/>
                </a:solidFill>
                <a:latin typeface="Arial"/>
                <a:cs typeface="Arial"/>
              </a:rPr>
              <a:t>деловые</a:t>
            </a:r>
            <a:r>
              <a:rPr sz="1200" spc="-25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515"/>
                </a:solidFill>
                <a:latin typeface="Arial"/>
                <a:cs typeface="Arial"/>
              </a:rPr>
              <a:t>объединения</a:t>
            </a:r>
            <a:endParaRPr sz="1200">
              <a:latin typeface="Arial"/>
              <a:cs typeface="Arial"/>
            </a:endParaRPr>
          </a:p>
          <a:p>
            <a:pPr marL="152400">
              <a:lnSpc>
                <a:spcPts val="1370"/>
              </a:lnSpc>
            </a:pPr>
            <a:r>
              <a:rPr sz="1200" dirty="0">
                <a:solidFill>
                  <a:srgbClr val="151515"/>
                </a:solidFill>
                <a:latin typeface="Arial"/>
                <a:cs typeface="Arial"/>
              </a:rPr>
              <a:t>и</a:t>
            </a:r>
            <a:r>
              <a:rPr sz="1200" spc="-20" dirty="0">
                <a:solidFill>
                  <a:srgbClr val="151515"/>
                </a:solidFill>
                <a:latin typeface="Arial"/>
                <a:cs typeface="Arial"/>
              </a:rPr>
              <a:t> бизнес-омбудсмен.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352846" y="3143423"/>
            <a:ext cx="361315" cy="448945"/>
          </a:xfrm>
          <a:custGeom>
            <a:avLst/>
            <a:gdLst/>
            <a:ahLst/>
            <a:cxnLst/>
            <a:rect l="l" t="t" r="r" b="b"/>
            <a:pathLst>
              <a:path w="361314" h="448945">
                <a:moveTo>
                  <a:pt x="120368" y="0"/>
                </a:moveTo>
                <a:lnTo>
                  <a:pt x="78138" y="30872"/>
                </a:lnTo>
                <a:lnTo>
                  <a:pt x="44545" y="68845"/>
                </a:lnTo>
                <a:lnTo>
                  <a:pt x="20030" y="112276"/>
                </a:lnTo>
                <a:lnTo>
                  <a:pt x="5034" y="159525"/>
                </a:lnTo>
                <a:lnTo>
                  <a:pt x="0" y="208949"/>
                </a:lnTo>
                <a:lnTo>
                  <a:pt x="2010" y="239491"/>
                </a:lnTo>
                <a:lnTo>
                  <a:pt x="18056" y="299673"/>
                </a:lnTo>
                <a:lnTo>
                  <a:pt x="63182" y="370780"/>
                </a:lnTo>
                <a:lnTo>
                  <a:pt x="101177" y="404359"/>
                </a:lnTo>
                <a:lnTo>
                  <a:pt x="144631" y="428862"/>
                </a:lnTo>
                <a:lnTo>
                  <a:pt x="191908" y="443851"/>
                </a:lnTo>
                <a:lnTo>
                  <a:pt x="241360" y="448885"/>
                </a:lnTo>
                <a:lnTo>
                  <a:pt x="271919" y="446879"/>
                </a:lnTo>
                <a:lnTo>
                  <a:pt x="302305" y="440902"/>
                </a:lnTo>
                <a:lnTo>
                  <a:pt x="332143" y="430851"/>
                </a:lnTo>
                <a:lnTo>
                  <a:pt x="361059" y="416628"/>
                </a:lnTo>
                <a:lnTo>
                  <a:pt x="120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387476" y="3177544"/>
            <a:ext cx="603250" cy="658495"/>
          </a:xfrm>
          <a:custGeom>
            <a:avLst/>
            <a:gdLst/>
            <a:ahLst/>
            <a:cxnLst/>
            <a:rect l="l" t="t" r="r" b="b"/>
            <a:pathLst>
              <a:path w="603250" h="658495">
                <a:moveTo>
                  <a:pt x="329246" y="0"/>
                </a:moveTo>
                <a:lnTo>
                  <a:pt x="287209" y="2675"/>
                </a:lnTo>
                <a:lnTo>
                  <a:pt x="245725" y="10708"/>
                </a:lnTo>
                <a:lnTo>
                  <a:pt x="205353" y="24093"/>
                </a:lnTo>
                <a:lnTo>
                  <a:pt x="166644" y="42833"/>
                </a:lnTo>
                <a:lnTo>
                  <a:pt x="130154" y="66926"/>
                </a:lnTo>
                <a:lnTo>
                  <a:pt x="96437" y="96375"/>
                </a:lnTo>
                <a:lnTo>
                  <a:pt x="66969" y="130070"/>
                </a:lnTo>
                <a:lnTo>
                  <a:pt x="42859" y="166538"/>
                </a:lnTo>
                <a:lnTo>
                  <a:pt x="24107" y="205225"/>
                </a:lnTo>
                <a:lnTo>
                  <a:pt x="10713" y="245576"/>
                </a:lnTo>
                <a:lnTo>
                  <a:pt x="2678" y="287033"/>
                </a:lnTo>
                <a:lnTo>
                  <a:pt x="0" y="329046"/>
                </a:lnTo>
                <a:lnTo>
                  <a:pt x="2678" y="371059"/>
                </a:lnTo>
                <a:lnTo>
                  <a:pt x="10714" y="412517"/>
                </a:lnTo>
                <a:lnTo>
                  <a:pt x="24109" y="452865"/>
                </a:lnTo>
                <a:lnTo>
                  <a:pt x="42861" y="491550"/>
                </a:lnTo>
                <a:lnTo>
                  <a:pt x="66970" y="528017"/>
                </a:lnTo>
                <a:lnTo>
                  <a:pt x="96437" y="561713"/>
                </a:lnTo>
                <a:lnTo>
                  <a:pt x="130154" y="591162"/>
                </a:lnTo>
                <a:lnTo>
                  <a:pt x="166644" y="615255"/>
                </a:lnTo>
                <a:lnTo>
                  <a:pt x="205353" y="633996"/>
                </a:lnTo>
                <a:lnTo>
                  <a:pt x="245725" y="647381"/>
                </a:lnTo>
                <a:lnTo>
                  <a:pt x="287209" y="655412"/>
                </a:lnTo>
                <a:lnTo>
                  <a:pt x="329246" y="658089"/>
                </a:lnTo>
                <a:lnTo>
                  <a:pt x="371283" y="655412"/>
                </a:lnTo>
                <a:lnTo>
                  <a:pt x="412765" y="647381"/>
                </a:lnTo>
                <a:lnTo>
                  <a:pt x="453137" y="633996"/>
                </a:lnTo>
                <a:lnTo>
                  <a:pt x="491846" y="615255"/>
                </a:lnTo>
                <a:lnTo>
                  <a:pt x="528336" y="591162"/>
                </a:lnTo>
                <a:lnTo>
                  <a:pt x="562052" y="561713"/>
                </a:lnTo>
                <a:lnTo>
                  <a:pt x="591519" y="528017"/>
                </a:lnTo>
                <a:lnTo>
                  <a:pt x="602978" y="510684"/>
                </a:lnTo>
                <a:lnTo>
                  <a:pt x="309223" y="510683"/>
                </a:lnTo>
                <a:lnTo>
                  <a:pt x="269956" y="501944"/>
                </a:lnTo>
                <a:lnTo>
                  <a:pt x="233019" y="484465"/>
                </a:lnTo>
                <a:lnTo>
                  <a:pt x="199965" y="458247"/>
                </a:lnTo>
                <a:lnTo>
                  <a:pt x="173730" y="425211"/>
                </a:lnTo>
                <a:lnTo>
                  <a:pt x="156241" y="388294"/>
                </a:lnTo>
                <a:lnTo>
                  <a:pt x="147499" y="349056"/>
                </a:lnTo>
                <a:lnTo>
                  <a:pt x="147497" y="309035"/>
                </a:lnTo>
                <a:lnTo>
                  <a:pt x="156241" y="269792"/>
                </a:lnTo>
                <a:lnTo>
                  <a:pt x="173730" y="232876"/>
                </a:lnTo>
                <a:lnTo>
                  <a:pt x="199965" y="199839"/>
                </a:lnTo>
                <a:lnTo>
                  <a:pt x="233018" y="173628"/>
                </a:lnTo>
                <a:lnTo>
                  <a:pt x="269953" y="156154"/>
                </a:lnTo>
                <a:lnTo>
                  <a:pt x="309219" y="147416"/>
                </a:lnTo>
                <a:lnTo>
                  <a:pt x="602985" y="147416"/>
                </a:lnTo>
                <a:lnTo>
                  <a:pt x="591517" y="130069"/>
                </a:lnTo>
                <a:lnTo>
                  <a:pt x="562052" y="96375"/>
                </a:lnTo>
                <a:lnTo>
                  <a:pt x="528336" y="66926"/>
                </a:lnTo>
                <a:lnTo>
                  <a:pt x="491846" y="42833"/>
                </a:lnTo>
                <a:lnTo>
                  <a:pt x="453137" y="24093"/>
                </a:lnTo>
                <a:lnTo>
                  <a:pt x="412765" y="10708"/>
                </a:lnTo>
                <a:lnTo>
                  <a:pt x="371283" y="2675"/>
                </a:lnTo>
                <a:lnTo>
                  <a:pt x="329246" y="0"/>
                </a:lnTo>
                <a:close/>
              </a:path>
            </a:pathLst>
          </a:custGeom>
          <a:solidFill>
            <a:srgbClr val="FD6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736738" y="3324961"/>
            <a:ext cx="309245" cy="363855"/>
          </a:xfrm>
          <a:custGeom>
            <a:avLst/>
            <a:gdLst/>
            <a:ahLst/>
            <a:cxnLst/>
            <a:rect l="l" t="t" r="r" b="b"/>
            <a:pathLst>
              <a:path w="309245" h="363854">
                <a:moveTo>
                  <a:pt x="253723" y="0"/>
                </a:moveTo>
                <a:lnTo>
                  <a:pt x="0" y="0"/>
                </a:lnTo>
                <a:lnTo>
                  <a:pt x="39269" y="8737"/>
                </a:lnTo>
                <a:lnTo>
                  <a:pt x="76208" y="26211"/>
                </a:lnTo>
                <a:lnTo>
                  <a:pt x="109268" y="52423"/>
                </a:lnTo>
                <a:lnTo>
                  <a:pt x="135496" y="85462"/>
                </a:lnTo>
                <a:lnTo>
                  <a:pt x="152980" y="122378"/>
                </a:lnTo>
                <a:lnTo>
                  <a:pt x="161723" y="161618"/>
                </a:lnTo>
                <a:lnTo>
                  <a:pt x="161723" y="201640"/>
                </a:lnTo>
                <a:lnTo>
                  <a:pt x="152980" y="240883"/>
                </a:lnTo>
                <a:lnTo>
                  <a:pt x="135496" y="277801"/>
                </a:lnTo>
                <a:lnTo>
                  <a:pt x="109268" y="310841"/>
                </a:lnTo>
                <a:lnTo>
                  <a:pt x="76210" y="337055"/>
                </a:lnTo>
                <a:lnTo>
                  <a:pt x="39272" y="354530"/>
                </a:lnTo>
                <a:lnTo>
                  <a:pt x="3" y="363268"/>
                </a:lnTo>
                <a:lnTo>
                  <a:pt x="253716" y="363266"/>
                </a:lnTo>
                <a:lnTo>
                  <a:pt x="285117" y="305447"/>
                </a:lnTo>
                <a:lnTo>
                  <a:pt x="298510" y="265098"/>
                </a:lnTo>
                <a:lnTo>
                  <a:pt x="306547" y="223640"/>
                </a:lnTo>
                <a:lnTo>
                  <a:pt x="309225" y="181627"/>
                </a:lnTo>
                <a:lnTo>
                  <a:pt x="306546" y="139614"/>
                </a:lnTo>
                <a:lnTo>
                  <a:pt x="298509" y="98155"/>
                </a:lnTo>
                <a:lnTo>
                  <a:pt x="285114" y="57806"/>
                </a:lnTo>
                <a:lnTo>
                  <a:pt x="266363" y="19121"/>
                </a:lnTo>
                <a:lnTo>
                  <a:pt x="253723" y="0"/>
                </a:lnTo>
                <a:close/>
              </a:path>
            </a:pathLst>
          </a:custGeom>
          <a:solidFill>
            <a:srgbClr val="FD6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785614" y="3222834"/>
            <a:ext cx="215265" cy="215265"/>
          </a:xfrm>
          <a:custGeom>
            <a:avLst/>
            <a:gdLst/>
            <a:ahLst/>
            <a:cxnLst/>
            <a:rect l="l" t="t" r="r" b="b"/>
            <a:pathLst>
              <a:path w="215264" h="215264">
                <a:moveTo>
                  <a:pt x="135597" y="0"/>
                </a:moveTo>
                <a:lnTo>
                  <a:pt x="0" y="135514"/>
                </a:lnTo>
                <a:lnTo>
                  <a:pt x="79438" y="214880"/>
                </a:lnTo>
                <a:lnTo>
                  <a:pt x="215032" y="79378"/>
                </a:lnTo>
                <a:lnTo>
                  <a:pt x="135597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432789" y="3575437"/>
            <a:ext cx="215265" cy="215265"/>
          </a:xfrm>
          <a:custGeom>
            <a:avLst/>
            <a:gdLst/>
            <a:ahLst/>
            <a:cxnLst/>
            <a:rect l="l" t="t" r="r" b="b"/>
            <a:pathLst>
              <a:path w="215264" h="215264">
                <a:moveTo>
                  <a:pt x="135592" y="0"/>
                </a:moveTo>
                <a:lnTo>
                  <a:pt x="0" y="135511"/>
                </a:lnTo>
                <a:lnTo>
                  <a:pt x="79414" y="214909"/>
                </a:lnTo>
                <a:lnTo>
                  <a:pt x="215030" y="79380"/>
                </a:lnTo>
                <a:lnTo>
                  <a:pt x="135592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432789" y="3222841"/>
            <a:ext cx="215265" cy="215265"/>
          </a:xfrm>
          <a:custGeom>
            <a:avLst/>
            <a:gdLst/>
            <a:ahLst/>
            <a:cxnLst/>
            <a:rect l="l" t="t" r="r" b="b"/>
            <a:pathLst>
              <a:path w="215264" h="215264">
                <a:moveTo>
                  <a:pt x="79424" y="0"/>
                </a:moveTo>
                <a:lnTo>
                  <a:pt x="0" y="79385"/>
                </a:lnTo>
                <a:lnTo>
                  <a:pt x="135592" y="214896"/>
                </a:lnTo>
                <a:lnTo>
                  <a:pt x="215008" y="135510"/>
                </a:lnTo>
                <a:lnTo>
                  <a:pt x="79424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785596" y="3575451"/>
            <a:ext cx="215265" cy="215265"/>
          </a:xfrm>
          <a:custGeom>
            <a:avLst/>
            <a:gdLst/>
            <a:ahLst/>
            <a:cxnLst/>
            <a:rect l="l" t="t" r="r" b="b"/>
            <a:pathLst>
              <a:path w="215264" h="215264">
                <a:moveTo>
                  <a:pt x="79425" y="0"/>
                </a:moveTo>
                <a:lnTo>
                  <a:pt x="0" y="79391"/>
                </a:lnTo>
                <a:lnTo>
                  <a:pt x="135605" y="214900"/>
                </a:lnTo>
                <a:lnTo>
                  <a:pt x="215041" y="135535"/>
                </a:lnTo>
                <a:lnTo>
                  <a:pt x="79425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958832" y="3429187"/>
            <a:ext cx="83820" cy="403860"/>
          </a:xfrm>
          <a:custGeom>
            <a:avLst/>
            <a:gdLst/>
            <a:ahLst/>
            <a:cxnLst/>
            <a:rect l="l" t="t" r="r" b="b"/>
            <a:pathLst>
              <a:path w="83820" h="403860">
                <a:moveTo>
                  <a:pt x="0" y="0"/>
                </a:moveTo>
                <a:lnTo>
                  <a:pt x="30111" y="35373"/>
                </a:lnTo>
                <a:lnTo>
                  <a:pt x="53532" y="74071"/>
                </a:lnTo>
                <a:lnTo>
                  <a:pt x="70260" y="115264"/>
                </a:lnTo>
                <a:lnTo>
                  <a:pt x="80296" y="158119"/>
                </a:lnTo>
                <a:lnTo>
                  <a:pt x="83641" y="201805"/>
                </a:lnTo>
                <a:lnTo>
                  <a:pt x="80294" y="245492"/>
                </a:lnTo>
                <a:lnTo>
                  <a:pt x="70257" y="288348"/>
                </a:lnTo>
                <a:lnTo>
                  <a:pt x="53528" y="329543"/>
                </a:lnTo>
                <a:lnTo>
                  <a:pt x="30109" y="368243"/>
                </a:lnTo>
                <a:lnTo>
                  <a:pt x="0" y="403621"/>
                </a:lnTo>
              </a:path>
            </a:pathLst>
          </a:custGeom>
          <a:ln w="181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448926" y="3282497"/>
            <a:ext cx="59690" cy="293370"/>
          </a:xfrm>
          <a:custGeom>
            <a:avLst/>
            <a:gdLst/>
            <a:ahLst/>
            <a:cxnLst/>
            <a:rect l="l" t="t" r="r" b="b"/>
            <a:pathLst>
              <a:path w="59689" h="293370">
                <a:moveTo>
                  <a:pt x="59560" y="0"/>
                </a:moveTo>
                <a:lnTo>
                  <a:pt x="29780" y="37507"/>
                </a:lnTo>
                <a:lnTo>
                  <a:pt x="9926" y="79419"/>
                </a:lnTo>
                <a:lnTo>
                  <a:pt x="0" y="123971"/>
                </a:lnTo>
                <a:lnTo>
                  <a:pt x="0" y="169405"/>
                </a:lnTo>
                <a:lnTo>
                  <a:pt x="9926" y="213955"/>
                </a:lnTo>
                <a:lnTo>
                  <a:pt x="29780" y="255864"/>
                </a:lnTo>
                <a:lnTo>
                  <a:pt x="59560" y="293367"/>
                </a:lnTo>
              </a:path>
            </a:pathLst>
          </a:custGeom>
          <a:ln w="1816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711338" y="3167190"/>
            <a:ext cx="522605" cy="692785"/>
          </a:xfrm>
          <a:custGeom>
            <a:avLst/>
            <a:gdLst/>
            <a:ahLst/>
            <a:cxnLst/>
            <a:rect l="l" t="t" r="r" b="b"/>
            <a:pathLst>
              <a:path w="522604" h="692785">
                <a:moveTo>
                  <a:pt x="413198" y="0"/>
                </a:moveTo>
                <a:lnTo>
                  <a:pt x="0" y="72800"/>
                </a:lnTo>
                <a:lnTo>
                  <a:pt x="109266" y="692212"/>
                </a:lnTo>
                <a:lnTo>
                  <a:pt x="522465" y="619401"/>
                </a:lnTo>
                <a:lnTo>
                  <a:pt x="413198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873645" y="3554512"/>
            <a:ext cx="238760" cy="238760"/>
          </a:xfrm>
          <a:custGeom>
            <a:avLst/>
            <a:gdLst/>
            <a:ahLst/>
            <a:cxnLst/>
            <a:rect l="l" t="t" r="r" b="b"/>
            <a:pathLst>
              <a:path w="238760" h="238760">
                <a:moveTo>
                  <a:pt x="56525" y="0"/>
                </a:moveTo>
                <a:lnTo>
                  <a:pt x="0" y="56446"/>
                </a:lnTo>
                <a:lnTo>
                  <a:pt x="181961" y="238251"/>
                </a:lnTo>
                <a:lnTo>
                  <a:pt x="238442" y="181825"/>
                </a:lnTo>
                <a:lnTo>
                  <a:pt x="565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612770" y="3293740"/>
            <a:ext cx="351790" cy="351790"/>
          </a:xfrm>
          <a:custGeom>
            <a:avLst/>
            <a:gdLst/>
            <a:ahLst/>
            <a:cxnLst/>
            <a:rect l="l" t="t" r="r" b="b"/>
            <a:pathLst>
              <a:path w="351789" h="351789">
                <a:moveTo>
                  <a:pt x="175818" y="0"/>
                </a:moveTo>
                <a:lnTo>
                  <a:pt x="129143" y="6258"/>
                </a:lnTo>
                <a:lnTo>
                  <a:pt x="87196" y="23915"/>
                </a:lnTo>
                <a:lnTo>
                  <a:pt x="51643" y="51308"/>
                </a:lnTo>
                <a:lnTo>
                  <a:pt x="24149" y="86767"/>
                </a:lnTo>
                <a:lnTo>
                  <a:pt x="6379" y="128634"/>
                </a:lnTo>
                <a:lnTo>
                  <a:pt x="0" y="175240"/>
                </a:lnTo>
                <a:lnTo>
                  <a:pt x="0" y="176195"/>
                </a:lnTo>
                <a:lnTo>
                  <a:pt x="6379" y="222793"/>
                </a:lnTo>
                <a:lnTo>
                  <a:pt x="24149" y="264657"/>
                </a:lnTo>
                <a:lnTo>
                  <a:pt x="51643" y="300121"/>
                </a:lnTo>
                <a:lnTo>
                  <a:pt x="87196" y="327516"/>
                </a:lnTo>
                <a:lnTo>
                  <a:pt x="129143" y="345175"/>
                </a:lnTo>
                <a:lnTo>
                  <a:pt x="175818" y="351433"/>
                </a:lnTo>
                <a:lnTo>
                  <a:pt x="222561" y="345156"/>
                </a:lnTo>
                <a:lnTo>
                  <a:pt x="264560" y="327442"/>
                </a:lnTo>
                <a:lnTo>
                  <a:pt x="300141" y="299966"/>
                </a:lnTo>
                <a:lnTo>
                  <a:pt x="327629" y="264402"/>
                </a:lnTo>
                <a:lnTo>
                  <a:pt x="345351" y="222425"/>
                </a:lnTo>
                <a:lnTo>
                  <a:pt x="351565" y="176195"/>
                </a:lnTo>
                <a:lnTo>
                  <a:pt x="351567" y="175240"/>
                </a:lnTo>
                <a:lnTo>
                  <a:pt x="345351" y="128998"/>
                </a:lnTo>
                <a:lnTo>
                  <a:pt x="327629" y="87026"/>
                </a:lnTo>
                <a:lnTo>
                  <a:pt x="300141" y="51466"/>
                </a:lnTo>
                <a:lnTo>
                  <a:pt x="264560" y="23994"/>
                </a:lnTo>
                <a:lnTo>
                  <a:pt x="222561" y="6280"/>
                </a:lnTo>
                <a:lnTo>
                  <a:pt x="175818" y="0"/>
                </a:lnTo>
                <a:close/>
              </a:path>
            </a:pathLst>
          </a:custGeom>
          <a:solidFill>
            <a:srgbClr val="FD6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040687" y="3268407"/>
            <a:ext cx="224154" cy="340360"/>
          </a:xfrm>
          <a:custGeom>
            <a:avLst/>
            <a:gdLst/>
            <a:ahLst/>
            <a:cxnLst/>
            <a:rect l="l" t="t" r="r" b="b"/>
            <a:pathLst>
              <a:path w="224154" h="340360">
                <a:moveTo>
                  <a:pt x="141768" y="0"/>
                </a:moveTo>
                <a:lnTo>
                  <a:pt x="0" y="244807"/>
                </a:lnTo>
                <a:lnTo>
                  <a:pt x="16" y="339813"/>
                </a:lnTo>
                <a:lnTo>
                  <a:pt x="82346" y="292338"/>
                </a:lnTo>
                <a:lnTo>
                  <a:pt x="224087" y="47476"/>
                </a:lnTo>
                <a:lnTo>
                  <a:pt x="1417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728717" y="3314253"/>
            <a:ext cx="305435" cy="217170"/>
          </a:xfrm>
          <a:custGeom>
            <a:avLst/>
            <a:gdLst/>
            <a:ahLst/>
            <a:cxnLst/>
            <a:rect l="l" t="t" r="r" b="b"/>
            <a:pathLst>
              <a:path w="305435" h="217170">
                <a:moveTo>
                  <a:pt x="0" y="128962"/>
                </a:moveTo>
                <a:lnTo>
                  <a:pt x="88123" y="217043"/>
                </a:lnTo>
                <a:lnTo>
                  <a:pt x="305301" y="0"/>
                </a:lnTo>
              </a:path>
            </a:pathLst>
          </a:custGeom>
          <a:ln w="174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192011" y="3181603"/>
            <a:ext cx="97536" cy="944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655366" y="3741185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911" y="0"/>
                </a:lnTo>
              </a:path>
            </a:pathLst>
          </a:custGeom>
          <a:ln w="431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5594752" y="4004149"/>
            <a:ext cx="2004060" cy="10591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53670" marR="247015" indent="-141605">
              <a:lnSpc>
                <a:spcPct val="94200"/>
              </a:lnSpc>
              <a:spcBef>
                <a:spcPts val="180"/>
              </a:spcBef>
            </a:pPr>
            <a:r>
              <a:rPr sz="1200" b="1" dirty="0">
                <a:latin typeface="Arial"/>
                <a:cs typeface="Arial"/>
              </a:rPr>
              <a:t>7 </a:t>
            </a:r>
            <a:r>
              <a:rPr sz="1200" spc="-10" dirty="0">
                <a:solidFill>
                  <a:srgbClr val="151515"/>
                </a:solidFill>
                <a:latin typeface="Arial"/>
                <a:cs typeface="Arial"/>
              </a:rPr>
              <a:t>Аналитики</a:t>
            </a:r>
            <a:r>
              <a:rPr sz="1200" spc="-60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151515"/>
                </a:solidFill>
                <a:latin typeface="Arial"/>
                <a:cs typeface="Arial"/>
              </a:rPr>
              <a:t>платформы  </a:t>
            </a:r>
            <a:r>
              <a:rPr sz="1200" spc="-20" dirty="0">
                <a:solidFill>
                  <a:srgbClr val="151515"/>
                </a:solidFill>
                <a:latin typeface="Arial"/>
                <a:cs typeface="Arial"/>
              </a:rPr>
              <a:t>проведут </a:t>
            </a:r>
            <a:r>
              <a:rPr sz="1200" spc="-15" dirty="0">
                <a:solidFill>
                  <a:srgbClr val="151515"/>
                </a:solidFill>
                <a:latin typeface="Arial"/>
                <a:cs typeface="Arial"/>
              </a:rPr>
              <a:t>экспертную  </a:t>
            </a:r>
            <a:r>
              <a:rPr sz="1200" spc="-10" dirty="0">
                <a:solidFill>
                  <a:srgbClr val="151515"/>
                </a:solidFill>
                <a:latin typeface="Arial"/>
                <a:cs typeface="Arial"/>
              </a:rPr>
              <a:t>оценку</a:t>
            </a:r>
            <a:r>
              <a:rPr sz="1200" spc="-35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515"/>
                </a:solidFill>
                <a:latin typeface="Arial"/>
                <a:cs typeface="Arial"/>
              </a:rPr>
              <a:t>обращения</a:t>
            </a:r>
            <a:endParaRPr sz="1200">
              <a:latin typeface="Arial"/>
              <a:cs typeface="Arial"/>
            </a:endParaRPr>
          </a:p>
          <a:p>
            <a:pPr marL="153670">
              <a:lnSpc>
                <a:spcPts val="1175"/>
              </a:lnSpc>
            </a:pPr>
            <a:r>
              <a:rPr sz="1200" dirty="0">
                <a:solidFill>
                  <a:srgbClr val="151515"/>
                </a:solidFill>
                <a:latin typeface="Arial"/>
                <a:cs typeface="Arial"/>
              </a:rPr>
              <a:t>и </a:t>
            </a:r>
            <a:r>
              <a:rPr sz="1200" spc="-10" dirty="0">
                <a:solidFill>
                  <a:srgbClr val="151515"/>
                </a:solidFill>
                <a:latin typeface="Arial"/>
                <a:cs typeface="Arial"/>
              </a:rPr>
              <a:t>при</a:t>
            </a:r>
            <a:r>
              <a:rPr sz="1200" spc="-40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515"/>
                </a:solidFill>
                <a:latin typeface="Arial"/>
                <a:cs typeface="Arial"/>
              </a:rPr>
              <a:t>необходимости</a:t>
            </a:r>
            <a:endParaRPr sz="1200">
              <a:latin typeface="Arial"/>
              <a:cs typeface="Arial"/>
            </a:endParaRPr>
          </a:p>
          <a:p>
            <a:pPr marL="153670" marR="5080">
              <a:lnSpc>
                <a:spcPts val="1390"/>
              </a:lnSpc>
              <a:spcBef>
                <a:spcPts val="65"/>
              </a:spcBef>
            </a:pPr>
            <a:r>
              <a:rPr sz="1200" spc="-5" dirty="0">
                <a:solidFill>
                  <a:srgbClr val="151515"/>
                </a:solidFill>
                <a:latin typeface="Arial"/>
                <a:cs typeface="Arial"/>
              </a:rPr>
              <a:t>запросят</a:t>
            </a:r>
            <a:r>
              <a:rPr sz="1200" spc="-125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515"/>
                </a:solidFill>
                <a:latin typeface="Arial"/>
                <a:cs typeface="Arial"/>
              </a:rPr>
              <a:t>дополнительные  </a:t>
            </a:r>
            <a:r>
              <a:rPr sz="1200" spc="-10" dirty="0">
                <a:solidFill>
                  <a:srgbClr val="151515"/>
                </a:solidFill>
                <a:latin typeface="Arial"/>
                <a:cs typeface="Arial"/>
              </a:rPr>
              <a:t>документы.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840517" y="3988909"/>
            <a:ext cx="1924685" cy="89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8</a:t>
            </a:r>
            <a:r>
              <a:rPr sz="1200" b="1" spc="140" dirty="0"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515"/>
                </a:solidFill>
                <a:latin typeface="Arial"/>
                <a:cs typeface="Arial"/>
              </a:rPr>
              <a:t>Обращение</a:t>
            </a:r>
            <a:endParaRPr sz="1200">
              <a:latin typeface="Arial"/>
              <a:cs typeface="Arial"/>
            </a:endParaRPr>
          </a:p>
          <a:p>
            <a:pPr marL="158750" marR="5080">
              <a:lnSpc>
                <a:spcPct val="93300"/>
              </a:lnSpc>
              <a:spcBef>
                <a:spcPts val="80"/>
              </a:spcBef>
            </a:pPr>
            <a:r>
              <a:rPr sz="1200" spc="-50" dirty="0">
                <a:solidFill>
                  <a:srgbClr val="151515"/>
                </a:solidFill>
                <a:latin typeface="Arial"/>
                <a:cs typeface="Arial"/>
              </a:rPr>
              <a:t>будет </a:t>
            </a:r>
            <a:r>
              <a:rPr sz="1200" spc="-15" dirty="0">
                <a:solidFill>
                  <a:srgbClr val="151515"/>
                </a:solidFill>
                <a:latin typeface="Arial"/>
                <a:cs typeface="Arial"/>
              </a:rPr>
              <a:t>направлено </a:t>
            </a:r>
            <a:r>
              <a:rPr sz="1200" dirty="0">
                <a:solidFill>
                  <a:srgbClr val="151515"/>
                </a:solidFill>
                <a:latin typeface="Arial"/>
                <a:cs typeface="Arial"/>
              </a:rPr>
              <a:t>в </a:t>
            </a:r>
            <a:r>
              <a:rPr sz="1200" spc="-10" dirty="0">
                <a:solidFill>
                  <a:srgbClr val="151515"/>
                </a:solidFill>
                <a:latin typeface="Arial"/>
                <a:cs typeface="Arial"/>
              </a:rPr>
              <a:t>ОГВ,  </a:t>
            </a:r>
            <a:r>
              <a:rPr sz="1200" spc="-15" dirty="0">
                <a:solidFill>
                  <a:srgbClr val="151515"/>
                </a:solidFill>
                <a:latin typeface="Arial"/>
                <a:cs typeface="Arial"/>
              </a:rPr>
              <a:t>которое </a:t>
            </a:r>
            <a:r>
              <a:rPr sz="1200" spc="-10" dirty="0">
                <a:solidFill>
                  <a:srgbClr val="151515"/>
                </a:solidFill>
                <a:latin typeface="Arial"/>
                <a:cs typeface="Arial"/>
              </a:rPr>
              <a:t>рассмотрит </a:t>
            </a:r>
            <a:r>
              <a:rPr sz="1200" spc="-20" dirty="0">
                <a:solidFill>
                  <a:srgbClr val="151515"/>
                </a:solidFill>
                <a:latin typeface="Arial"/>
                <a:cs typeface="Arial"/>
              </a:rPr>
              <a:t>его  </a:t>
            </a:r>
            <a:r>
              <a:rPr sz="1200" dirty="0">
                <a:solidFill>
                  <a:srgbClr val="151515"/>
                </a:solidFill>
                <a:latin typeface="Arial"/>
                <a:cs typeface="Arial"/>
              </a:rPr>
              <a:t>в </a:t>
            </a:r>
            <a:r>
              <a:rPr sz="1200" spc="-20" dirty="0">
                <a:solidFill>
                  <a:srgbClr val="151515"/>
                </a:solidFill>
                <a:latin typeface="Arial"/>
                <a:cs typeface="Arial"/>
              </a:rPr>
              <a:t>течение </a:t>
            </a:r>
            <a:r>
              <a:rPr sz="1200" spc="-5" dirty="0">
                <a:solidFill>
                  <a:srgbClr val="151515"/>
                </a:solidFill>
                <a:latin typeface="Arial"/>
                <a:cs typeface="Arial"/>
              </a:rPr>
              <a:t>30</a:t>
            </a:r>
            <a:r>
              <a:rPr sz="1200" spc="-50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515"/>
                </a:solidFill>
                <a:latin typeface="Arial"/>
                <a:cs typeface="Arial"/>
              </a:rPr>
              <a:t>дней</a:t>
            </a:r>
            <a:endParaRPr sz="1200">
              <a:latin typeface="Arial"/>
              <a:cs typeface="Arial"/>
            </a:endParaRPr>
          </a:p>
          <a:p>
            <a:pPr marL="158750">
              <a:lnSpc>
                <a:spcPts val="1295"/>
              </a:lnSpc>
            </a:pPr>
            <a:r>
              <a:rPr sz="1200" dirty="0">
                <a:solidFill>
                  <a:srgbClr val="151515"/>
                </a:solidFill>
                <a:latin typeface="Arial"/>
                <a:cs typeface="Arial"/>
              </a:rPr>
              <a:t>и </a:t>
            </a:r>
            <a:r>
              <a:rPr sz="1200" spc="-15" dirty="0">
                <a:solidFill>
                  <a:srgbClr val="151515"/>
                </a:solidFill>
                <a:latin typeface="Arial"/>
                <a:cs typeface="Arial"/>
              </a:rPr>
              <a:t>предоставит</a:t>
            </a:r>
            <a:r>
              <a:rPr sz="1200" spc="-50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151515"/>
                </a:solidFill>
                <a:latin typeface="Arial"/>
                <a:cs typeface="Arial"/>
              </a:rPr>
              <a:t>ответ.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7857810" y="3180830"/>
            <a:ext cx="701675" cy="617220"/>
          </a:xfrm>
          <a:custGeom>
            <a:avLst/>
            <a:gdLst/>
            <a:ahLst/>
            <a:cxnLst/>
            <a:rect l="l" t="t" r="r" b="b"/>
            <a:pathLst>
              <a:path w="701675" h="617220">
                <a:moveTo>
                  <a:pt x="523549" y="0"/>
                </a:moveTo>
                <a:lnTo>
                  <a:pt x="159208" y="26521"/>
                </a:lnTo>
                <a:lnTo>
                  <a:pt x="0" y="355099"/>
                </a:lnTo>
                <a:lnTo>
                  <a:pt x="177660" y="616706"/>
                </a:lnTo>
                <a:lnTo>
                  <a:pt x="701170" y="261618"/>
                </a:lnTo>
                <a:lnTo>
                  <a:pt x="523549" y="0"/>
                </a:lnTo>
                <a:close/>
              </a:path>
            </a:pathLst>
          </a:custGeom>
          <a:solidFill>
            <a:srgbClr val="FD6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147223" y="3143074"/>
            <a:ext cx="462280" cy="692785"/>
          </a:xfrm>
          <a:custGeom>
            <a:avLst/>
            <a:gdLst/>
            <a:ahLst/>
            <a:cxnLst/>
            <a:rect l="l" t="t" r="r" b="b"/>
            <a:pathLst>
              <a:path w="462279" h="692785">
                <a:moveTo>
                  <a:pt x="0" y="692218"/>
                </a:moveTo>
                <a:lnTo>
                  <a:pt x="461788" y="692218"/>
                </a:lnTo>
                <a:lnTo>
                  <a:pt x="461788" y="0"/>
                </a:lnTo>
                <a:lnTo>
                  <a:pt x="0" y="0"/>
                </a:lnTo>
                <a:lnTo>
                  <a:pt x="0" y="692218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133371" y="3340798"/>
            <a:ext cx="284480" cy="246379"/>
          </a:xfrm>
          <a:custGeom>
            <a:avLst/>
            <a:gdLst/>
            <a:ahLst/>
            <a:cxnLst/>
            <a:rect l="l" t="t" r="r" b="b"/>
            <a:pathLst>
              <a:path w="284479" h="246379">
                <a:moveTo>
                  <a:pt x="142125" y="0"/>
                </a:moveTo>
                <a:lnTo>
                  <a:pt x="0" y="246001"/>
                </a:lnTo>
                <a:lnTo>
                  <a:pt x="284237" y="246001"/>
                </a:lnTo>
                <a:lnTo>
                  <a:pt x="142125" y="0"/>
                </a:lnTo>
                <a:close/>
              </a:path>
            </a:pathLst>
          </a:custGeom>
          <a:solidFill>
            <a:srgbClr val="FD6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275501" y="3275746"/>
            <a:ext cx="269240" cy="334645"/>
          </a:xfrm>
          <a:custGeom>
            <a:avLst/>
            <a:gdLst/>
            <a:ahLst/>
            <a:cxnLst/>
            <a:rect l="l" t="t" r="r" b="b"/>
            <a:pathLst>
              <a:path w="269240" h="334645">
                <a:moveTo>
                  <a:pt x="179199" y="0"/>
                </a:moveTo>
                <a:lnTo>
                  <a:pt x="0" y="310161"/>
                </a:lnTo>
                <a:lnTo>
                  <a:pt x="44452" y="328423"/>
                </a:lnTo>
                <a:lnTo>
                  <a:pt x="90552" y="334177"/>
                </a:lnTo>
                <a:lnTo>
                  <a:pt x="135966" y="328047"/>
                </a:lnTo>
                <a:lnTo>
                  <a:pt x="178362" y="310659"/>
                </a:lnTo>
                <a:lnTo>
                  <a:pt x="215411" y="282638"/>
                </a:lnTo>
                <a:lnTo>
                  <a:pt x="244777" y="244608"/>
                </a:lnTo>
                <a:lnTo>
                  <a:pt x="263048" y="200186"/>
                </a:lnTo>
                <a:lnTo>
                  <a:pt x="268805" y="154117"/>
                </a:lnTo>
                <a:lnTo>
                  <a:pt x="262674" y="108733"/>
                </a:lnTo>
                <a:lnTo>
                  <a:pt x="245277" y="66366"/>
                </a:lnTo>
                <a:lnTo>
                  <a:pt x="217243" y="29344"/>
                </a:lnTo>
                <a:lnTo>
                  <a:pt x="179199" y="0"/>
                </a:lnTo>
                <a:close/>
              </a:path>
            </a:pathLst>
          </a:custGeom>
          <a:solidFill>
            <a:srgbClr val="FD6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006688" y="3275746"/>
            <a:ext cx="269240" cy="334645"/>
          </a:xfrm>
          <a:custGeom>
            <a:avLst/>
            <a:gdLst/>
            <a:ahLst/>
            <a:cxnLst/>
            <a:rect l="l" t="t" r="r" b="b"/>
            <a:pathLst>
              <a:path w="269240" h="334645">
                <a:moveTo>
                  <a:pt x="89604" y="0"/>
                </a:moveTo>
                <a:lnTo>
                  <a:pt x="51559" y="29344"/>
                </a:lnTo>
                <a:lnTo>
                  <a:pt x="23526" y="66366"/>
                </a:lnTo>
                <a:lnTo>
                  <a:pt x="6130" y="108733"/>
                </a:lnTo>
                <a:lnTo>
                  <a:pt x="0" y="154117"/>
                </a:lnTo>
                <a:lnTo>
                  <a:pt x="5756" y="200186"/>
                </a:lnTo>
                <a:lnTo>
                  <a:pt x="24029" y="244608"/>
                </a:lnTo>
                <a:lnTo>
                  <a:pt x="53388" y="282638"/>
                </a:lnTo>
                <a:lnTo>
                  <a:pt x="90432" y="310659"/>
                </a:lnTo>
                <a:lnTo>
                  <a:pt x="132829" y="328047"/>
                </a:lnTo>
                <a:lnTo>
                  <a:pt x="178247" y="334177"/>
                </a:lnTo>
                <a:lnTo>
                  <a:pt x="224348" y="328423"/>
                </a:lnTo>
                <a:lnTo>
                  <a:pt x="268801" y="310161"/>
                </a:lnTo>
                <a:lnTo>
                  <a:pt x="896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187179" y="3586793"/>
            <a:ext cx="177165" cy="153035"/>
          </a:xfrm>
          <a:custGeom>
            <a:avLst/>
            <a:gdLst/>
            <a:ahLst/>
            <a:cxnLst/>
            <a:rect l="l" t="t" r="r" b="b"/>
            <a:pathLst>
              <a:path w="177165" h="153035">
                <a:moveTo>
                  <a:pt x="88314" y="0"/>
                </a:moveTo>
                <a:lnTo>
                  <a:pt x="0" y="152864"/>
                </a:lnTo>
                <a:lnTo>
                  <a:pt x="176618" y="152864"/>
                </a:lnTo>
                <a:lnTo>
                  <a:pt x="88314" y="0"/>
                </a:lnTo>
                <a:close/>
              </a:path>
            </a:pathLst>
          </a:custGeom>
          <a:solidFill>
            <a:srgbClr val="FD6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386571" y="3647947"/>
            <a:ext cx="79248" cy="822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985495" y="3556306"/>
            <a:ext cx="147955" cy="147955"/>
          </a:xfrm>
          <a:custGeom>
            <a:avLst/>
            <a:gdLst/>
            <a:ahLst/>
            <a:cxnLst/>
            <a:rect l="l" t="t" r="r" b="b"/>
            <a:pathLst>
              <a:path w="147954" h="147954">
                <a:moveTo>
                  <a:pt x="0" y="0"/>
                </a:moveTo>
                <a:lnTo>
                  <a:pt x="147854" y="147764"/>
                </a:lnTo>
              </a:path>
            </a:pathLst>
          </a:custGeom>
          <a:ln w="192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173211" y="3202939"/>
            <a:ext cx="204216" cy="1402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23840" y="3140280"/>
            <a:ext cx="692785" cy="692785"/>
          </a:xfrm>
          <a:custGeom>
            <a:avLst/>
            <a:gdLst/>
            <a:ahLst/>
            <a:cxnLst/>
            <a:rect l="l" t="t" r="r" b="b"/>
            <a:pathLst>
              <a:path w="692785" h="692785">
                <a:moveTo>
                  <a:pt x="346305" y="0"/>
                </a:moveTo>
                <a:lnTo>
                  <a:pt x="299317" y="3159"/>
                </a:lnTo>
                <a:lnTo>
                  <a:pt x="254246" y="12362"/>
                </a:lnTo>
                <a:lnTo>
                  <a:pt x="211510" y="27197"/>
                </a:lnTo>
                <a:lnTo>
                  <a:pt x="171520" y="47252"/>
                </a:lnTo>
                <a:lnTo>
                  <a:pt x="134691" y="72113"/>
                </a:lnTo>
                <a:lnTo>
                  <a:pt x="101512" y="101281"/>
                </a:lnTo>
                <a:lnTo>
                  <a:pt x="72241" y="134493"/>
                </a:lnTo>
                <a:lnTo>
                  <a:pt x="47361" y="171272"/>
                </a:lnTo>
                <a:lnTo>
                  <a:pt x="27286" y="211207"/>
                </a:lnTo>
                <a:lnTo>
                  <a:pt x="12425" y="253888"/>
                </a:lnTo>
                <a:lnTo>
                  <a:pt x="3192" y="298900"/>
                </a:lnTo>
                <a:lnTo>
                  <a:pt x="0" y="345834"/>
                </a:lnTo>
                <a:lnTo>
                  <a:pt x="0" y="346374"/>
                </a:lnTo>
                <a:lnTo>
                  <a:pt x="3192" y="393312"/>
                </a:lnTo>
                <a:lnTo>
                  <a:pt x="12425" y="438327"/>
                </a:lnTo>
                <a:lnTo>
                  <a:pt x="27286" y="481009"/>
                </a:lnTo>
                <a:lnTo>
                  <a:pt x="47361" y="520946"/>
                </a:lnTo>
                <a:lnTo>
                  <a:pt x="72241" y="557725"/>
                </a:lnTo>
                <a:lnTo>
                  <a:pt x="101512" y="590937"/>
                </a:lnTo>
                <a:lnTo>
                  <a:pt x="134764" y="620168"/>
                </a:lnTo>
                <a:lnTo>
                  <a:pt x="171583" y="645007"/>
                </a:lnTo>
                <a:lnTo>
                  <a:pt x="211559" y="665043"/>
                </a:lnTo>
                <a:lnTo>
                  <a:pt x="254278" y="679864"/>
                </a:lnTo>
                <a:lnTo>
                  <a:pt x="299331" y="689058"/>
                </a:lnTo>
                <a:lnTo>
                  <a:pt x="346305" y="692214"/>
                </a:lnTo>
                <a:lnTo>
                  <a:pt x="393299" y="689055"/>
                </a:lnTo>
                <a:lnTo>
                  <a:pt x="438372" y="679852"/>
                </a:lnTo>
                <a:lnTo>
                  <a:pt x="481110" y="665017"/>
                </a:lnTo>
                <a:lnTo>
                  <a:pt x="521101" y="644964"/>
                </a:lnTo>
                <a:lnTo>
                  <a:pt x="557934" y="620104"/>
                </a:lnTo>
                <a:lnTo>
                  <a:pt x="591193" y="590848"/>
                </a:lnTo>
                <a:lnTo>
                  <a:pt x="620467" y="557610"/>
                </a:lnTo>
                <a:lnTo>
                  <a:pt x="645344" y="520800"/>
                </a:lnTo>
                <a:lnTo>
                  <a:pt x="665411" y="480833"/>
                </a:lnTo>
                <a:lnTo>
                  <a:pt x="680256" y="438120"/>
                </a:lnTo>
                <a:lnTo>
                  <a:pt x="689465" y="393072"/>
                </a:lnTo>
                <a:lnTo>
                  <a:pt x="692608" y="346374"/>
                </a:lnTo>
                <a:lnTo>
                  <a:pt x="692608" y="345834"/>
                </a:lnTo>
                <a:lnTo>
                  <a:pt x="689465" y="299139"/>
                </a:lnTo>
                <a:lnTo>
                  <a:pt x="680256" y="254093"/>
                </a:lnTo>
                <a:lnTo>
                  <a:pt x="665411" y="211383"/>
                </a:lnTo>
                <a:lnTo>
                  <a:pt x="645344" y="171416"/>
                </a:lnTo>
                <a:lnTo>
                  <a:pt x="620467" y="134608"/>
                </a:lnTo>
                <a:lnTo>
                  <a:pt x="591193" y="101370"/>
                </a:lnTo>
                <a:lnTo>
                  <a:pt x="557934" y="72113"/>
                </a:lnTo>
                <a:lnTo>
                  <a:pt x="521018" y="47209"/>
                </a:lnTo>
                <a:lnTo>
                  <a:pt x="481039" y="27172"/>
                </a:lnTo>
                <a:lnTo>
                  <a:pt x="438316" y="12350"/>
                </a:lnTo>
                <a:lnTo>
                  <a:pt x="393256" y="3155"/>
                </a:lnTo>
                <a:lnTo>
                  <a:pt x="346305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88785" y="3201641"/>
            <a:ext cx="484505" cy="484505"/>
          </a:xfrm>
          <a:custGeom>
            <a:avLst/>
            <a:gdLst/>
            <a:ahLst/>
            <a:cxnLst/>
            <a:rect l="l" t="t" r="r" b="b"/>
            <a:pathLst>
              <a:path w="484505" h="484504">
                <a:moveTo>
                  <a:pt x="307139" y="0"/>
                </a:moveTo>
                <a:lnTo>
                  <a:pt x="0" y="177189"/>
                </a:lnTo>
                <a:lnTo>
                  <a:pt x="177315" y="484094"/>
                </a:lnTo>
                <a:lnTo>
                  <a:pt x="484419" y="306914"/>
                </a:lnTo>
                <a:lnTo>
                  <a:pt x="3071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320864" y="3183530"/>
            <a:ext cx="569595" cy="481965"/>
          </a:xfrm>
          <a:custGeom>
            <a:avLst/>
            <a:gdLst/>
            <a:ahLst/>
            <a:cxnLst/>
            <a:rect l="l" t="t" r="r" b="b"/>
            <a:pathLst>
              <a:path w="569594" h="481964">
                <a:moveTo>
                  <a:pt x="484365" y="0"/>
                </a:moveTo>
                <a:lnTo>
                  <a:pt x="0" y="266934"/>
                </a:lnTo>
                <a:lnTo>
                  <a:pt x="22793" y="396171"/>
                </a:lnTo>
                <a:lnTo>
                  <a:pt x="569309" y="481463"/>
                </a:lnTo>
                <a:lnTo>
                  <a:pt x="484365" y="0"/>
                </a:lnTo>
                <a:close/>
              </a:path>
            </a:pathLst>
          </a:custGeom>
          <a:solidFill>
            <a:srgbClr val="FD6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87196" y="3452875"/>
            <a:ext cx="131064" cy="1859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535791" y="3661475"/>
            <a:ext cx="324485" cy="113030"/>
          </a:xfrm>
          <a:custGeom>
            <a:avLst/>
            <a:gdLst/>
            <a:ahLst/>
            <a:cxnLst/>
            <a:rect l="l" t="t" r="r" b="b"/>
            <a:pathLst>
              <a:path w="324485" h="113029">
                <a:moveTo>
                  <a:pt x="0" y="0"/>
                </a:moveTo>
                <a:lnTo>
                  <a:pt x="324416" y="112662"/>
                </a:lnTo>
              </a:path>
            </a:pathLst>
          </a:custGeom>
          <a:ln w="19430">
            <a:solidFill>
              <a:srgbClr val="FD66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295215" y="3301774"/>
            <a:ext cx="438150" cy="59055"/>
          </a:xfrm>
          <a:custGeom>
            <a:avLst/>
            <a:gdLst/>
            <a:ahLst/>
            <a:cxnLst/>
            <a:rect l="l" t="t" r="r" b="b"/>
            <a:pathLst>
              <a:path w="438150" h="59054">
                <a:moveTo>
                  <a:pt x="0" y="58809"/>
                </a:moveTo>
                <a:lnTo>
                  <a:pt x="438044" y="0"/>
                </a:lnTo>
              </a:path>
            </a:pathLst>
          </a:custGeom>
          <a:ln w="19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90319" y="4762706"/>
            <a:ext cx="10285730" cy="997585"/>
          </a:xfrm>
          <a:custGeom>
            <a:avLst/>
            <a:gdLst/>
            <a:ahLst/>
            <a:cxnLst/>
            <a:rect l="l" t="t" r="r" b="b"/>
            <a:pathLst>
              <a:path w="10285730" h="997585">
                <a:moveTo>
                  <a:pt x="0" y="576547"/>
                </a:moveTo>
                <a:lnTo>
                  <a:pt x="5755372" y="566505"/>
                </a:lnTo>
                <a:lnTo>
                  <a:pt x="5747130" y="997322"/>
                </a:lnTo>
                <a:lnTo>
                  <a:pt x="10285659" y="0"/>
                </a:lnTo>
              </a:path>
            </a:pathLst>
          </a:custGeom>
          <a:ln w="12700">
            <a:solidFill>
              <a:srgbClr val="1515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57427" y="4976875"/>
            <a:ext cx="1792224" cy="7254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2964738" y="5823804"/>
            <a:ext cx="2030730" cy="729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sz="1200" dirty="0">
                <a:solidFill>
                  <a:srgbClr val="EC412C"/>
                </a:solidFill>
                <a:latin typeface="Arial"/>
                <a:cs typeface="Arial"/>
              </a:rPr>
              <a:t>Структуры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300"/>
              </a:lnSpc>
              <a:spcBef>
                <a:spcPts val="145"/>
              </a:spcBef>
            </a:pPr>
            <a:r>
              <a:rPr sz="1200" spc="-5" dirty="0">
                <a:solidFill>
                  <a:srgbClr val="EC412C"/>
                </a:solidFill>
                <a:latin typeface="Arial"/>
                <a:cs typeface="Arial"/>
              </a:rPr>
              <a:t>Центрального </a:t>
            </a:r>
            <a:r>
              <a:rPr sz="1200" spc="-20" dirty="0">
                <a:solidFill>
                  <a:srgbClr val="EC412C"/>
                </a:solidFill>
                <a:latin typeface="Arial"/>
                <a:cs typeface="Arial"/>
              </a:rPr>
              <a:t>аппарата</a:t>
            </a:r>
            <a:r>
              <a:rPr sz="1200" spc="-195" dirty="0">
                <a:solidFill>
                  <a:srgbClr val="EC412C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EC412C"/>
                </a:solidFill>
                <a:latin typeface="Arial"/>
                <a:cs typeface="Arial"/>
              </a:rPr>
              <a:t>ОГВ  дадут</a:t>
            </a:r>
            <a:r>
              <a:rPr sz="1200" spc="-20" dirty="0">
                <a:solidFill>
                  <a:srgbClr val="EC412C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EC412C"/>
                </a:solidFill>
                <a:latin typeface="Arial"/>
                <a:cs typeface="Arial"/>
              </a:rPr>
              <a:t>заключение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70"/>
              </a:lnSpc>
            </a:pPr>
            <a:r>
              <a:rPr sz="1200" dirty="0">
                <a:solidFill>
                  <a:srgbClr val="EC412C"/>
                </a:solidFill>
                <a:latin typeface="Arial"/>
                <a:cs typeface="Arial"/>
              </a:rPr>
              <a:t>o </a:t>
            </a:r>
            <a:r>
              <a:rPr sz="1200" spc="-10" dirty="0">
                <a:solidFill>
                  <a:srgbClr val="EC412C"/>
                </a:solidFill>
                <a:latin typeface="Arial"/>
                <a:cs typeface="Arial"/>
              </a:rPr>
              <a:t>правомерности</a:t>
            </a:r>
            <a:r>
              <a:rPr sz="1200" spc="-60" dirty="0">
                <a:solidFill>
                  <a:srgbClr val="EC412C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EC412C"/>
                </a:solidFill>
                <a:latin typeface="Arial"/>
                <a:cs typeface="Arial"/>
              </a:rPr>
              <a:t>действий.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081527" y="5842092"/>
            <a:ext cx="1807845" cy="71437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ct val="92200"/>
              </a:lnSpc>
              <a:spcBef>
                <a:spcPts val="210"/>
              </a:spcBef>
            </a:pPr>
            <a:r>
              <a:rPr sz="1200" spc="-15" dirty="0">
                <a:solidFill>
                  <a:srgbClr val="EC412C"/>
                </a:solidFill>
                <a:latin typeface="Arial"/>
                <a:cs typeface="Arial"/>
              </a:rPr>
              <a:t>Экспертное </a:t>
            </a:r>
            <a:r>
              <a:rPr sz="1200" spc="-10" dirty="0">
                <a:solidFill>
                  <a:srgbClr val="EC412C"/>
                </a:solidFill>
                <a:latin typeface="Arial"/>
                <a:cs typeface="Arial"/>
              </a:rPr>
              <a:t>заключение  </a:t>
            </a:r>
            <a:r>
              <a:rPr sz="1200" dirty="0">
                <a:solidFill>
                  <a:srgbClr val="EC412C"/>
                </a:solidFill>
                <a:latin typeface="Arial"/>
                <a:cs typeface="Arial"/>
              </a:rPr>
              <a:t>и </a:t>
            </a:r>
            <a:r>
              <a:rPr sz="1200" spc="-15" dirty="0">
                <a:solidFill>
                  <a:srgbClr val="EC412C"/>
                </a:solidFill>
                <a:latin typeface="Arial"/>
                <a:cs typeface="Arial"/>
              </a:rPr>
              <a:t>поддержку</a:t>
            </a:r>
            <a:r>
              <a:rPr sz="1200" spc="-130" dirty="0">
                <a:solidFill>
                  <a:srgbClr val="EC412C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EC412C"/>
                </a:solidFill>
                <a:latin typeface="Arial"/>
                <a:cs typeface="Arial"/>
              </a:rPr>
              <a:t>предоставят  деловые объединения </a:t>
            </a:r>
            <a:r>
              <a:rPr sz="1200" dirty="0">
                <a:solidFill>
                  <a:srgbClr val="EC412C"/>
                </a:solidFill>
                <a:latin typeface="Arial"/>
                <a:cs typeface="Arial"/>
              </a:rPr>
              <a:t>и  </a:t>
            </a:r>
            <a:r>
              <a:rPr sz="1200" spc="-20" dirty="0">
                <a:solidFill>
                  <a:srgbClr val="EC412C"/>
                </a:solidFill>
                <a:latin typeface="Arial"/>
                <a:cs typeface="Arial"/>
              </a:rPr>
              <a:t>бизнес-омбудсмен.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099989" y="5835996"/>
            <a:ext cx="699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151515"/>
                </a:solidFill>
                <a:latin typeface="Arial"/>
                <a:cs typeface="Arial"/>
              </a:rPr>
              <a:t>Результат</a:t>
            </a:r>
            <a:endParaRPr sz="1200">
              <a:latin typeface="Arial"/>
              <a:cs typeface="Aria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9227819" y="313435"/>
            <a:ext cx="246888" cy="2468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560233" y="463018"/>
            <a:ext cx="43180" cy="17145"/>
          </a:xfrm>
          <a:custGeom>
            <a:avLst/>
            <a:gdLst/>
            <a:ahLst/>
            <a:cxnLst/>
            <a:rect l="l" t="t" r="r" b="b"/>
            <a:pathLst>
              <a:path w="43179" h="17145">
                <a:moveTo>
                  <a:pt x="0" y="0"/>
                </a:moveTo>
                <a:lnTo>
                  <a:pt x="19795" y="16946"/>
                </a:lnTo>
                <a:lnTo>
                  <a:pt x="30998" y="15041"/>
                </a:lnTo>
                <a:lnTo>
                  <a:pt x="39923" y="9673"/>
                </a:lnTo>
                <a:lnTo>
                  <a:pt x="42730" y="5718"/>
                </a:lnTo>
                <a:lnTo>
                  <a:pt x="8366" y="57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572071" y="406675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29" h="62229">
                <a:moveTo>
                  <a:pt x="31139" y="0"/>
                </a:moveTo>
                <a:lnTo>
                  <a:pt x="20612" y="0"/>
                </a:lnTo>
                <a:lnTo>
                  <a:pt x="23060" y="8166"/>
                </a:lnTo>
                <a:lnTo>
                  <a:pt x="23060" y="19394"/>
                </a:lnTo>
                <a:lnTo>
                  <a:pt x="17754" y="23886"/>
                </a:lnTo>
                <a:lnTo>
                  <a:pt x="0" y="23886"/>
                </a:lnTo>
                <a:lnTo>
                  <a:pt x="0" y="33888"/>
                </a:lnTo>
                <a:lnTo>
                  <a:pt x="18572" y="33888"/>
                </a:lnTo>
                <a:lnTo>
                  <a:pt x="24691" y="39403"/>
                </a:lnTo>
                <a:lnTo>
                  <a:pt x="24691" y="52876"/>
                </a:lnTo>
                <a:lnTo>
                  <a:pt x="19998" y="62062"/>
                </a:lnTo>
                <a:lnTo>
                  <a:pt x="30892" y="62062"/>
                </a:lnTo>
                <a:lnTo>
                  <a:pt x="33987" y="57701"/>
                </a:lnTo>
                <a:lnTo>
                  <a:pt x="36121" y="46954"/>
                </a:lnTo>
                <a:lnTo>
                  <a:pt x="36324" y="38994"/>
                </a:lnTo>
                <a:lnTo>
                  <a:pt x="31836" y="32050"/>
                </a:lnTo>
                <a:lnTo>
                  <a:pt x="24691" y="28173"/>
                </a:lnTo>
                <a:lnTo>
                  <a:pt x="31222" y="24702"/>
                </a:lnTo>
                <a:lnTo>
                  <a:pt x="34693" y="18171"/>
                </a:lnTo>
                <a:lnTo>
                  <a:pt x="34693" y="11432"/>
                </a:lnTo>
                <a:lnTo>
                  <a:pt x="32251" y="1259"/>
                </a:lnTo>
                <a:lnTo>
                  <a:pt x="311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558807" y="395449"/>
            <a:ext cx="44450" cy="16510"/>
          </a:xfrm>
          <a:custGeom>
            <a:avLst/>
            <a:gdLst/>
            <a:ahLst/>
            <a:cxnLst/>
            <a:rect l="l" t="t" r="r" b="b"/>
            <a:pathLst>
              <a:path w="44450" h="16509">
                <a:moveTo>
                  <a:pt x="22039" y="0"/>
                </a:moveTo>
                <a:lnTo>
                  <a:pt x="14080" y="0"/>
                </a:lnTo>
                <a:lnTo>
                  <a:pt x="5918" y="2653"/>
                </a:lnTo>
                <a:lnTo>
                  <a:pt x="0" y="6530"/>
                </a:lnTo>
                <a:lnTo>
                  <a:pt x="4488" y="16330"/>
                </a:lnTo>
                <a:lnTo>
                  <a:pt x="12242" y="11225"/>
                </a:lnTo>
                <a:lnTo>
                  <a:pt x="44403" y="11225"/>
                </a:lnTo>
                <a:lnTo>
                  <a:pt x="39283" y="5433"/>
                </a:lnTo>
                <a:lnTo>
                  <a:pt x="30910" y="1329"/>
                </a:lnTo>
                <a:lnTo>
                  <a:pt x="22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627107" y="395731"/>
            <a:ext cx="82296" cy="853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0131652" y="396878"/>
            <a:ext cx="46990" cy="81915"/>
          </a:xfrm>
          <a:custGeom>
            <a:avLst/>
            <a:gdLst/>
            <a:ahLst/>
            <a:cxnLst/>
            <a:rect l="l" t="t" r="r" b="b"/>
            <a:pathLst>
              <a:path w="46990" h="81915">
                <a:moveTo>
                  <a:pt x="46732" y="0"/>
                </a:moveTo>
                <a:lnTo>
                  <a:pt x="0" y="0"/>
                </a:lnTo>
                <a:lnTo>
                  <a:pt x="0" y="81657"/>
                </a:lnTo>
                <a:lnTo>
                  <a:pt x="46732" y="81657"/>
                </a:lnTo>
                <a:lnTo>
                  <a:pt x="46732" y="70838"/>
                </a:lnTo>
                <a:lnTo>
                  <a:pt x="12445" y="70838"/>
                </a:lnTo>
                <a:lnTo>
                  <a:pt x="12445" y="43685"/>
                </a:lnTo>
                <a:lnTo>
                  <a:pt x="44079" y="43685"/>
                </a:lnTo>
                <a:lnTo>
                  <a:pt x="44079" y="32865"/>
                </a:lnTo>
                <a:lnTo>
                  <a:pt x="12445" y="32865"/>
                </a:lnTo>
                <a:lnTo>
                  <a:pt x="12445" y="10817"/>
                </a:lnTo>
                <a:lnTo>
                  <a:pt x="46732" y="10817"/>
                </a:lnTo>
                <a:lnTo>
                  <a:pt x="467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0034919" y="396878"/>
            <a:ext cx="60960" cy="81915"/>
          </a:xfrm>
          <a:custGeom>
            <a:avLst/>
            <a:gdLst/>
            <a:ahLst/>
            <a:cxnLst/>
            <a:rect l="l" t="t" r="r" b="b"/>
            <a:pathLst>
              <a:path w="60959" h="81915">
                <a:moveTo>
                  <a:pt x="12245" y="0"/>
                </a:moveTo>
                <a:lnTo>
                  <a:pt x="0" y="0"/>
                </a:lnTo>
                <a:lnTo>
                  <a:pt x="0" y="81657"/>
                </a:lnTo>
                <a:lnTo>
                  <a:pt x="12245" y="81657"/>
                </a:lnTo>
                <a:lnTo>
                  <a:pt x="12245" y="43685"/>
                </a:lnTo>
                <a:lnTo>
                  <a:pt x="60812" y="43685"/>
                </a:lnTo>
                <a:lnTo>
                  <a:pt x="60812" y="32865"/>
                </a:lnTo>
                <a:lnTo>
                  <a:pt x="12245" y="32865"/>
                </a:lnTo>
                <a:lnTo>
                  <a:pt x="122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0083489" y="440563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241" y="0"/>
                </a:moveTo>
                <a:lnTo>
                  <a:pt x="0" y="0"/>
                </a:lnTo>
                <a:lnTo>
                  <a:pt x="0" y="37971"/>
                </a:lnTo>
                <a:lnTo>
                  <a:pt x="12241" y="37971"/>
                </a:lnTo>
                <a:lnTo>
                  <a:pt x="12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0083489" y="396878"/>
            <a:ext cx="12700" cy="33020"/>
          </a:xfrm>
          <a:custGeom>
            <a:avLst/>
            <a:gdLst/>
            <a:ahLst/>
            <a:cxnLst/>
            <a:rect l="l" t="t" r="r" b="b"/>
            <a:pathLst>
              <a:path w="12700" h="33020">
                <a:moveTo>
                  <a:pt x="12241" y="0"/>
                </a:moveTo>
                <a:lnTo>
                  <a:pt x="0" y="0"/>
                </a:lnTo>
                <a:lnTo>
                  <a:pt x="0" y="32865"/>
                </a:lnTo>
                <a:lnTo>
                  <a:pt x="12241" y="32865"/>
                </a:lnTo>
                <a:lnTo>
                  <a:pt x="12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855707" y="395731"/>
            <a:ext cx="67055" cy="853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775128" y="396878"/>
            <a:ext cx="45085" cy="81915"/>
          </a:xfrm>
          <a:custGeom>
            <a:avLst/>
            <a:gdLst/>
            <a:ahLst/>
            <a:cxnLst/>
            <a:rect l="l" t="t" r="r" b="b"/>
            <a:pathLst>
              <a:path w="45084" h="81915">
                <a:moveTo>
                  <a:pt x="43672" y="0"/>
                </a:moveTo>
                <a:lnTo>
                  <a:pt x="0" y="0"/>
                </a:lnTo>
                <a:lnTo>
                  <a:pt x="0" y="81657"/>
                </a:lnTo>
                <a:lnTo>
                  <a:pt x="21630" y="81657"/>
                </a:lnTo>
                <a:lnTo>
                  <a:pt x="32832" y="80103"/>
                </a:lnTo>
                <a:lnTo>
                  <a:pt x="41757" y="75507"/>
                </a:lnTo>
                <a:lnTo>
                  <a:pt x="44772" y="71654"/>
                </a:lnTo>
                <a:lnTo>
                  <a:pt x="12245" y="71654"/>
                </a:lnTo>
                <a:lnTo>
                  <a:pt x="12245" y="43685"/>
                </a:lnTo>
                <a:lnTo>
                  <a:pt x="44669" y="43685"/>
                </a:lnTo>
                <a:lnTo>
                  <a:pt x="41578" y="39806"/>
                </a:lnTo>
                <a:lnTo>
                  <a:pt x="32632" y="35232"/>
                </a:lnTo>
                <a:lnTo>
                  <a:pt x="21426" y="33682"/>
                </a:lnTo>
                <a:lnTo>
                  <a:pt x="12245" y="33682"/>
                </a:lnTo>
                <a:lnTo>
                  <a:pt x="12245" y="10817"/>
                </a:lnTo>
                <a:lnTo>
                  <a:pt x="43672" y="10817"/>
                </a:lnTo>
                <a:lnTo>
                  <a:pt x="436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809208" y="440563"/>
            <a:ext cx="15875" cy="28575"/>
          </a:xfrm>
          <a:custGeom>
            <a:avLst/>
            <a:gdLst/>
            <a:ahLst/>
            <a:cxnLst/>
            <a:rect l="l" t="t" r="r" b="b"/>
            <a:pathLst>
              <a:path w="15875" h="28575">
                <a:moveTo>
                  <a:pt x="10589" y="0"/>
                </a:moveTo>
                <a:lnTo>
                  <a:pt x="0" y="0"/>
                </a:lnTo>
                <a:lnTo>
                  <a:pt x="4283" y="8168"/>
                </a:lnTo>
                <a:lnTo>
                  <a:pt x="4283" y="14086"/>
                </a:lnTo>
                <a:lnTo>
                  <a:pt x="4079" y="19800"/>
                </a:lnTo>
                <a:lnTo>
                  <a:pt x="0" y="27969"/>
                </a:lnTo>
                <a:lnTo>
                  <a:pt x="10692" y="27969"/>
                </a:lnTo>
                <a:lnTo>
                  <a:pt x="13580" y="24278"/>
                </a:lnTo>
                <a:lnTo>
                  <a:pt x="15712" y="13882"/>
                </a:lnTo>
                <a:lnTo>
                  <a:pt x="13460" y="3604"/>
                </a:lnTo>
                <a:lnTo>
                  <a:pt x="105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954508" y="463018"/>
            <a:ext cx="43180" cy="17145"/>
          </a:xfrm>
          <a:custGeom>
            <a:avLst/>
            <a:gdLst/>
            <a:ahLst/>
            <a:cxnLst/>
            <a:rect l="l" t="t" r="r" b="b"/>
            <a:pathLst>
              <a:path w="43179" h="17145">
                <a:moveTo>
                  <a:pt x="0" y="0"/>
                </a:moveTo>
                <a:lnTo>
                  <a:pt x="19795" y="16946"/>
                </a:lnTo>
                <a:lnTo>
                  <a:pt x="30999" y="15041"/>
                </a:lnTo>
                <a:lnTo>
                  <a:pt x="39923" y="9673"/>
                </a:lnTo>
                <a:lnTo>
                  <a:pt x="42730" y="5718"/>
                </a:lnTo>
                <a:lnTo>
                  <a:pt x="8368" y="57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966347" y="406675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29" h="62229">
                <a:moveTo>
                  <a:pt x="31136" y="0"/>
                </a:moveTo>
                <a:lnTo>
                  <a:pt x="20612" y="0"/>
                </a:lnTo>
                <a:lnTo>
                  <a:pt x="23060" y="8166"/>
                </a:lnTo>
                <a:lnTo>
                  <a:pt x="23060" y="19394"/>
                </a:lnTo>
                <a:lnTo>
                  <a:pt x="17753" y="23886"/>
                </a:lnTo>
                <a:lnTo>
                  <a:pt x="0" y="23886"/>
                </a:lnTo>
                <a:lnTo>
                  <a:pt x="0" y="33888"/>
                </a:lnTo>
                <a:lnTo>
                  <a:pt x="18571" y="33888"/>
                </a:lnTo>
                <a:lnTo>
                  <a:pt x="24690" y="39403"/>
                </a:lnTo>
                <a:lnTo>
                  <a:pt x="24690" y="52876"/>
                </a:lnTo>
                <a:lnTo>
                  <a:pt x="19998" y="62062"/>
                </a:lnTo>
                <a:lnTo>
                  <a:pt x="30891" y="62062"/>
                </a:lnTo>
                <a:lnTo>
                  <a:pt x="33986" y="57701"/>
                </a:lnTo>
                <a:lnTo>
                  <a:pt x="36118" y="46954"/>
                </a:lnTo>
                <a:lnTo>
                  <a:pt x="36323" y="38994"/>
                </a:lnTo>
                <a:lnTo>
                  <a:pt x="31835" y="32050"/>
                </a:lnTo>
                <a:lnTo>
                  <a:pt x="24690" y="28173"/>
                </a:lnTo>
                <a:lnTo>
                  <a:pt x="31222" y="24702"/>
                </a:lnTo>
                <a:lnTo>
                  <a:pt x="34692" y="18171"/>
                </a:lnTo>
                <a:lnTo>
                  <a:pt x="34692" y="11432"/>
                </a:lnTo>
                <a:lnTo>
                  <a:pt x="32250" y="1259"/>
                </a:lnTo>
                <a:lnTo>
                  <a:pt x="311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953082" y="395449"/>
            <a:ext cx="44450" cy="16510"/>
          </a:xfrm>
          <a:custGeom>
            <a:avLst/>
            <a:gdLst/>
            <a:ahLst/>
            <a:cxnLst/>
            <a:rect l="l" t="t" r="r" b="b"/>
            <a:pathLst>
              <a:path w="44450" h="16509">
                <a:moveTo>
                  <a:pt x="22039" y="0"/>
                </a:moveTo>
                <a:lnTo>
                  <a:pt x="14081" y="0"/>
                </a:lnTo>
                <a:lnTo>
                  <a:pt x="5919" y="2653"/>
                </a:lnTo>
                <a:lnTo>
                  <a:pt x="0" y="6530"/>
                </a:lnTo>
                <a:lnTo>
                  <a:pt x="4488" y="16330"/>
                </a:lnTo>
                <a:lnTo>
                  <a:pt x="12246" y="11225"/>
                </a:lnTo>
                <a:lnTo>
                  <a:pt x="44401" y="11225"/>
                </a:lnTo>
                <a:lnTo>
                  <a:pt x="39283" y="5433"/>
                </a:lnTo>
                <a:lnTo>
                  <a:pt x="30910" y="1329"/>
                </a:lnTo>
                <a:lnTo>
                  <a:pt x="22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0200131" y="392683"/>
            <a:ext cx="70103" cy="8839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8659" y="2815843"/>
            <a:ext cx="94487" cy="94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8659" y="3495547"/>
            <a:ext cx="94487" cy="94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4594" y="1914629"/>
            <a:ext cx="2980055" cy="2193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700"/>
              </a:lnSpc>
              <a:spcBef>
                <a:spcPts val="100"/>
              </a:spcBef>
            </a:pPr>
            <a:r>
              <a:rPr sz="1500" spc="-50" dirty="0">
                <a:solidFill>
                  <a:srgbClr val="151515"/>
                </a:solidFill>
                <a:latin typeface="Arial"/>
                <a:cs typeface="Arial"/>
              </a:rPr>
              <a:t>Регистрация </a:t>
            </a:r>
            <a:r>
              <a:rPr sz="1500" spc="-15" dirty="0">
                <a:solidFill>
                  <a:srgbClr val="151515"/>
                </a:solidFill>
                <a:latin typeface="Arial"/>
                <a:cs typeface="Arial"/>
              </a:rPr>
              <a:t>на </a:t>
            </a:r>
            <a:r>
              <a:rPr sz="1500" spc="-45" dirty="0">
                <a:solidFill>
                  <a:srgbClr val="151515"/>
                </a:solidFill>
                <a:latin typeface="Arial"/>
                <a:cs typeface="Arial"/>
              </a:rPr>
              <a:t>Платформе  </a:t>
            </a:r>
            <a:r>
              <a:rPr sz="1500" spc="-50" dirty="0">
                <a:solidFill>
                  <a:srgbClr val="151515"/>
                </a:solidFill>
                <a:latin typeface="Arial"/>
                <a:cs typeface="Arial"/>
              </a:rPr>
              <a:t>возможна </a:t>
            </a:r>
            <a:r>
              <a:rPr sz="1500" spc="-40" dirty="0">
                <a:solidFill>
                  <a:srgbClr val="151515"/>
                </a:solidFill>
                <a:latin typeface="Arial"/>
                <a:cs typeface="Arial"/>
              </a:rPr>
              <a:t>несколькими</a:t>
            </a:r>
            <a:r>
              <a:rPr sz="1500" spc="-155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151515"/>
                </a:solidFill>
                <a:latin typeface="Arial"/>
                <a:cs typeface="Arial"/>
              </a:rPr>
              <a:t>способами: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>
              <a:latin typeface="Times New Roman"/>
              <a:cs typeface="Times New Roman"/>
            </a:endParaRPr>
          </a:p>
          <a:p>
            <a:pPr marL="173355" marR="135255">
              <a:lnSpc>
                <a:spcPct val="112900"/>
              </a:lnSpc>
            </a:pPr>
            <a:r>
              <a:rPr sz="1400" dirty="0">
                <a:solidFill>
                  <a:srgbClr val="151515"/>
                </a:solidFill>
                <a:latin typeface="Arial"/>
                <a:cs typeface="Arial"/>
              </a:rPr>
              <a:t>с </a:t>
            </a:r>
            <a:r>
              <a:rPr sz="1400" spc="20" dirty="0">
                <a:solidFill>
                  <a:srgbClr val="151515"/>
                </a:solidFill>
                <a:latin typeface="Arial"/>
                <a:cs typeface="Arial"/>
              </a:rPr>
              <a:t>помощью </a:t>
            </a:r>
            <a:r>
              <a:rPr sz="1400" spc="10" dirty="0">
                <a:solidFill>
                  <a:srgbClr val="151515"/>
                </a:solidFill>
                <a:latin typeface="Arial"/>
                <a:cs typeface="Arial"/>
              </a:rPr>
              <a:t>e-mail </a:t>
            </a:r>
            <a:r>
              <a:rPr sz="1400" dirty="0">
                <a:solidFill>
                  <a:srgbClr val="151515"/>
                </a:solidFill>
                <a:latin typeface="Arial"/>
                <a:cs typeface="Arial"/>
              </a:rPr>
              <a:t>и телефона  </a:t>
            </a:r>
            <a:r>
              <a:rPr sz="1400" spc="10" dirty="0">
                <a:solidFill>
                  <a:srgbClr val="151515"/>
                </a:solidFill>
                <a:latin typeface="Arial"/>
                <a:cs typeface="Arial"/>
              </a:rPr>
              <a:t>(подтверждение </a:t>
            </a:r>
            <a:r>
              <a:rPr sz="1400" spc="5" dirty="0">
                <a:solidFill>
                  <a:srgbClr val="151515"/>
                </a:solidFill>
                <a:latin typeface="Arial"/>
                <a:cs typeface="Arial"/>
              </a:rPr>
              <a:t>через</a:t>
            </a:r>
            <a:r>
              <a:rPr sz="1400" spc="-40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151515"/>
                </a:solidFill>
                <a:latin typeface="Arial"/>
                <a:cs typeface="Arial"/>
              </a:rPr>
              <a:t>смс-код)</a:t>
            </a:r>
            <a:endParaRPr sz="1400">
              <a:latin typeface="Arial"/>
              <a:cs typeface="Arial"/>
            </a:endParaRPr>
          </a:p>
          <a:p>
            <a:pPr marL="167640" marR="1067435" indent="5080">
              <a:lnSpc>
                <a:spcPct val="118600"/>
              </a:lnSpc>
              <a:spcBef>
                <a:spcPts val="1200"/>
              </a:spcBef>
            </a:pPr>
            <a:r>
              <a:rPr sz="1400" dirty="0">
                <a:solidFill>
                  <a:srgbClr val="151515"/>
                </a:solidFill>
                <a:latin typeface="Arial"/>
                <a:cs typeface="Arial"/>
              </a:rPr>
              <a:t>с </a:t>
            </a:r>
            <a:r>
              <a:rPr sz="1400" spc="20" dirty="0">
                <a:solidFill>
                  <a:srgbClr val="151515"/>
                </a:solidFill>
                <a:latin typeface="Arial"/>
                <a:cs typeface="Arial"/>
              </a:rPr>
              <a:t>помощью</a:t>
            </a:r>
            <a:r>
              <a:rPr sz="1400" spc="-80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151515"/>
                </a:solidFill>
                <a:latin typeface="Arial"/>
                <a:cs typeface="Arial"/>
              </a:rPr>
              <a:t>аккаунта  юридического</a:t>
            </a:r>
            <a:r>
              <a:rPr sz="1400" spc="-25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151515"/>
                </a:solidFill>
                <a:latin typeface="Arial"/>
                <a:cs typeface="Arial"/>
              </a:rPr>
              <a:t>лица</a:t>
            </a:r>
            <a:endParaRPr sz="1400">
              <a:latin typeface="Arial"/>
              <a:cs typeface="Arial"/>
            </a:endParaRPr>
          </a:p>
          <a:p>
            <a:pPr marL="173355">
              <a:lnSpc>
                <a:spcPct val="100000"/>
              </a:lnSpc>
              <a:spcBef>
                <a:spcPts val="335"/>
              </a:spcBef>
            </a:pPr>
            <a:r>
              <a:rPr sz="1400" spc="5" dirty="0">
                <a:solidFill>
                  <a:srgbClr val="151515"/>
                </a:solidFill>
                <a:latin typeface="Arial"/>
                <a:cs typeface="Arial"/>
              </a:rPr>
              <a:t>на </a:t>
            </a:r>
            <a:r>
              <a:rPr sz="1400" dirty="0">
                <a:solidFill>
                  <a:srgbClr val="151515"/>
                </a:solidFill>
                <a:latin typeface="Arial"/>
                <a:cs typeface="Arial"/>
              </a:rPr>
              <a:t>портале </a:t>
            </a:r>
            <a:r>
              <a:rPr sz="1400" spc="-30" dirty="0">
                <a:solidFill>
                  <a:srgbClr val="151515"/>
                </a:solidFill>
                <a:latin typeface="Arial"/>
                <a:cs typeface="Arial"/>
              </a:rPr>
              <a:t>Госуслуг</a:t>
            </a:r>
            <a:r>
              <a:rPr sz="1400" spc="10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151515"/>
                </a:solidFill>
                <a:latin typeface="Arial"/>
                <a:cs typeface="Arial"/>
              </a:rPr>
              <a:t>(ЕСИА)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3232" y="534618"/>
            <a:ext cx="617283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5" dirty="0"/>
              <a:t>Регистрация</a:t>
            </a:r>
            <a:r>
              <a:rPr spc="-60" dirty="0"/>
              <a:t> </a:t>
            </a:r>
            <a:r>
              <a:rPr spc="25" dirty="0"/>
              <a:t>предпринимателей</a:t>
            </a:r>
          </a:p>
        </p:txBody>
      </p:sp>
      <p:sp>
        <p:nvSpPr>
          <p:cNvPr id="6" name="object 6"/>
          <p:cNvSpPr/>
          <p:nvPr/>
        </p:nvSpPr>
        <p:spPr>
          <a:xfrm>
            <a:off x="190500" y="5330976"/>
            <a:ext cx="10285730" cy="2077085"/>
          </a:xfrm>
          <a:custGeom>
            <a:avLst/>
            <a:gdLst/>
            <a:ahLst/>
            <a:cxnLst/>
            <a:rect l="l" t="t" r="r" b="b"/>
            <a:pathLst>
              <a:path w="10285730" h="2077084">
                <a:moveTo>
                  <a:pt x="0" y="2076977"/>
                </a:moveTo>
                <a:lnTo>
                  <a:pt x="10285468" y="2076977"/>
                </a:lnTo>
                <a:lnTo>
                  <a:pt x="10285468" y="0"/>
                </a:lnTo>
                <a:lnTo>
                  <a:pt x="0" y="0"/>
                </a:lnTo>
                <a:lnTo>
                  <a:pt x="0" y="2076977"/>
                </a:lnTo>
                <a:close/>
              </a:path>
            </a:pathLst>
          </a:custGeom>
          <a:solidFill>
            <a:srgbClr val="151515">
              <a:alpha val="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319" y="1120460"/>
            <a:ext cx="10285730" cy="5944235"/>
          </a:xfrm>
          <a:custGeom>
            <a:avLst/>
            <a:gdLst/>
            <a:ahLst/>
            <a:cxnLst/>
            <a:rect l="l" t="t" r="r" b="b"/>
            <a:pathLst>
              <a:path w="10285730" h="5944234">
                <a:moveTo>
                  <a:pt x="0" y="161106"/>
                </a:moveTo>
                <a:lnTo>
                  <a:pt x="5578735" y="151371"/>
                </a:lnTo>
                <a:lnTo>
                  <a:pt x="5587490" y="5943852"/>
                </a:lnTo>
                <a:lnTo>
                  <a:pt x="10285673" y="0"/>
                </a:lnTo>
              </a:path>
            </a:pathLst>
          </a:custGeom>
          <a:ln w="15060">
            <a:solidFill>
              <a:srgbClr val="1515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8659" y="4729987"/>
            <a:ext cx="1203960" cy="12039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67684" y="142748"/>
            <a:ext cx="6906767" cy="7266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73567" y="3494986"/>
            <a:ext cx="902335" cy="1666875"/>
          </a:xfrm>
          <a:custGeom>
            <a:avLst/>
            <a:gdLst/>
            <a:ahLst/>
            <a:cxnLst/>
            <a:rect l="l" t="t" r="r" b="b"/>
            <a:pathLst>
              <a:path w="902334" h="1666875">
                <a:moveTo>
                  <a:pt x="0" y="1666651"/>
                </a:moveTo>
                <a:lnTo>
                  <a:pt x="902150" y="1666651"/>
                </a:lnTo>
                <a:lnTo>
                  <a:pt x="902150" y="0"/>
                </a:lnTo>
                <a:lnTo>
                  <a:pt x="0" y="0"/>
                </a:lnTo>
                <a:lnTo>
                  <a:pt x="0" y="1666651"/>
                </a:lnTo>
                <a:close/>
              </a:path>
            </a:pathLst>
          </a:custGeom>
          <a:solidFill>
            <a:srgbClr val="ADAD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227819" y="313435"/>
            <a:ext cx="246888" cy="2468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560233" y="463018"/>
            <a:ext cx="43180" cy="17145"/>
          </a:xfrm>
          <a:custGeom>
            <a:avLst/>
            <a:gdLst/>
            <a:ahLst/>
            <a:cxnLst/>
            <a:rect l="l" t="t" r="r" b="b"/>
            <a:pathLst>
              <a:path w="43179" h="17145">
                <a:moveTo>
                  <a:pt x="0" y="0"/>
                </a:moveTo>
                <a:lnTo>
                  <a:pt x="19795" y="16946"/>
                </a:lnTo>
                <a:lnTo>
                  <a:pt x="30998" y="15041"/>
                </a:lnTo>
                <a:lnTo>
                  <a:pt x="39923" y="9673"/>
                </a:lnTo>
                <a:lnTo>
                  <a:pt x="42730" y="5718"/>
                </a:lnTo>
                <a:lnTo>
                  <a:pt x="8366" y="57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72071" y="406675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29" h="62229">
                <a:moveTo>
                  <a:pt x="31139" y="0"/>
                </a:moveTo>
                <a:lnTo>
                  <a:pt x="20612" y="0"/>
                </a:lnTo>
                <a:lnTo>
                  <a:pt x="23060" y="8166"/>
                </a:lnTo>
                <a:lnTo>
                  <a:pt x="23060" y="19394"/>
                </a:lnTo>
                <a:lnTo>
                  <a:pt x="17754" y="23886"/>
                </a:lnTo>
                <a:lnTo>
                  <a:pt x="0" y="23886"/>
                </a:lnTo>
                <a:lnTo>
                  <a:pt x="0" y="33888"/>
                </a:lnTo>
                <a:lnTo>
                  <a:pt x="18572" y="33888"/>
                </a:lnTo>
                <a:lnTo>
                  <a:pt x="24691" y="39403"/>
                </a:lnTo>
                <a:lnTo>
                  <a:pt x="24691" y="52876"/>
                </a:lnTo>
                <a:lnTo>
                  <a:pt x="19998" y="62062"/>
                </a:lnTo>
                <a:lnTo>
                  <a:pt x="30892" y="62062"/>
                </a:lnTo>
                <a:lnTo>
                  <a:pt x="33987" y="57701"/>
                </a:lnTo>
                <a:lnTo>
                  <a:pt x="36121" y="46954"/>
                </a:lnTo>
                <a:lnTo>
                  <a:pt x="36324" y="38994"/>
                </a:lnTo>
                <a:lnTo>
                  <a:pt x="31836" y="32050"/>
                </a:lnTo>
                <a:lnTo>
                  <a:pt x="24691" y="28173"/>
                </a:lnTo>
                <a:lnTo>
                  <a:pt x="31222" y="24702"/>
                </a:lnTo>
                <a:lnTo>
                  <a:pt x="34693" y="18171"/>
                </a:lnTo>
                <a:lnTo>
                  <a:pt x="34693" y="11432"/>
                </a:lnTo>
                <a:lnTo>
                  <a:pt x="32251" y="1259"/>
                </a:lnTo>
                <a:lnTo>
                  <a:pt x="311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558807" y="395449"/>
            <a:ext cx="44450" cy="16510"/>
          </a:xfrm>
          <a:custGeom>
            <a:avLst/>
            <a:gdLst/>
            <a:ahLst/>
            <a:cxnLst/>
            <a:rect l="l" t="t" r="r" b="b"/>
            <a:pathLst>
              <a:path w="44450" h="16509">
                <a:moveTo>
                  <a:pt x="22039" y="0"/>
                </a:moveTo>
                <a:lnTo>
                  <a:pt x="14080" y="0"/>
                </a:lnTo>
                <a:lnTo>
                  <a:pt x="5918" y="2653"/>
                </a:lnTo>
                <a:lnTo>
                  <a:pt x="0" y="6530"/>
                </a:lnTo>
                <a:lnTo>
                  <a:pt x="4488" y="16330"/>
                </a:lnTo>
                <a:lnTo>
                  <a:pt x="12242" y="11225"/>
                </a:lnTo>
                <a:lnTo>
                  <a:pt x="44403" y="11225"/>
                </a:lnTo>
                <a:lnTo>
                  <a:pt x="39283" y="5433"/>
                </a:lnTo>
                <a:lnTo>
                  <a:pt x="30910" y="1329"/>
                </a:lnTo>
                <a:lnTo>
                  <a:pt x="22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627107" y="395731"/>
            <a:ext cx="82296" cy="853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31652" y="396878"/>
            <a:ext cx="46990" cy="81915"/>
          </a:xfrm>
          <a:custGeom>
            <a:avLst/>
            <a:gdLst/>
            <a:ahLst/>
            <a:cxnLst/>
            <a:rect l="l" t="t" r="r" b="b"/>
            <a:pathLst>
              <a:path w="46990" h="81915">
                <a:moveTo>
                  <a:pt x="46732" y="0"/>
                </a:moveTo>
                <a:lnTo>
                  <a:pt x="0" y="0"/>
                </a:lnTo>
                <a:lnTo>
                  <a:pt x="0" y="81657"/>
                </a:lnTo>
                <a:lnTo>
                  <a:pt x="46732" y="81657"/>
                </a:lnTo>
                <a:lnTo>
                  <a:pt x="46732" y="70838"/>
                </a:lnTo>
                <a:lnTo>
                  <a:pt x="12445" y="70838"/>
                </a:lnTo>
                <a:lnTo>
                  <a:pt x="12445" y="43685"/>
                </a:lnTo>
                <a:lnTo>
                  <a:pt x="44079" y="43685"/>
                </a:lnTo>
                <a:lnTo>
                  <a:pt x="44079" y="32865"/>
                </a:lnTo>
                <a:lnTo>
                  <a:pt x="12445" y="32865"/>
                </a:lnTo>
                <a:lnTo>
                  <a:pt x="12445" y="10817"/>
                </a:lnTo>
                <a:lnTo>
                  <a:pt x="46732" y="10817"/>
                </a:lnTo>
                <a:lnTo>
                  <a:pt x="467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034919" y="396878"/>
            <a:ext cx="60960" cy="81915"/>
          </a:xfrm>
          <a:custGeom>
            <a:avLst/>
            <a:gdLst/>
            <a:ahLst/>
            <a:cxnLst/>
            <a:rect l="l" t="t" r="r" b="b"/>
            <a:pathLst>
              <a:path w="60959" h="81915">
                <a:moveTo>
                  <a:pt x="12245" y="0"/>
                </a:moveTo>
                <a:lnTo>
                  <a:pt x="0" y="0"/>
                </a:lnTo>
                <a:lnTo>
                  <a:pt x="0" y="81657"/>
                </a:lnTo>
                <a:lnTo>
                  <a:pt x="12245" y="81657"/>
                </a:lnTo>
                <a:lnTo>
                  <a:pt x="12245" y="43685"/>
                </a:lnTo>
                <a:lnTo>
                  <a:pt x="60812" y="43685"/>
                </a:lnTo>
                <a:lnTo>
                  <a:pt x="60812" y="32865"/>
                </a:lnTo>
                <a:lnTo>
                  <a:pt x="12245" y="32865"/>
                </a:lnTo>
                <a:lnTo>
                  <a:pt x="122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083489" y="440563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241" y="0"/>
                </a:moveTo>
                <a:lnTo>
                  <a:pt x="0" y="0"/>
                </a:lnTo>
                <a:lnTo>
                  <a:pt x="0" y="37971"/>
                </a:lnTo>
                <a:lnTo>
                  <a:pt x="12241" y="37971"/>
                </a:lnTo>
                <a:lnTo>
                  <a:pt x="12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083489" y="396878"/>
            <a:ext cx="12700" cy="33020"/>
          </a:xfrm>
          <a:custGeom>
            <a:avLst/>
            <a:gdLst/>
            <a:ahLst/>
            <a:cxnLst/>
            <a:rect l="l" t="t" r="r" b="b"/>
            <a:pathLst>
              <a:path w="12700" h="33020">
                <a:moveTo>
                  <a:pt x="12241" y="0"/>
                </a:moveTo>
                <a:lnTo>
                  <a:pt x="0" y="0"/>
                </a:lnTo>
                <a:lnTo>
                  <a:pt x="0" y="32865"/>
                </a:lnTo>
                <a:lnTo>
                  <a:pt x="12241" y="32865"/>
                </a:lnTo>
                <a:lnTo>
                  <a:pt x="12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855707" y="395731"/>
            <a:ext cx="67055" cy="853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775128" y="396878"/>
            <a:ext cx="45085" cy="81915"/>
          </a:xfrm>
          <a:custGeom>
            <a:avLst/>
            <a:gdLst/>
            <a:ahLst/>
            <a:cxnLst/>
            <a:rect l="l" t="t" r="r" b="b"/>
            <a:pathLst>
              <a:path w="45084" h="81915">
                <a:moveTo>
                  <a:pt x="43672" y="0"/>
                </a:moveTo>
                <a:lnTo>
                  <a:pt x="0" y="0"/>
                </a:lnTo>
                <a:lnTo>
                  <a:pt x="0" y="81657"/>
                </a:lnTo>
                <a:lnTo>
                  <a:pt x="21630" y="81657"/>
                </a:lnTo>
                <a:lnTo>
                  <a:pt x="32832" y="80103"/>
                </a:lnTo>
                <a:lnTo>
                  <a:pt x="41757" y="75507"/>
                </a:lnTo>
                <a:lnTo>
                  <a:pt x="44772" y="71654"/>
                </a:lnTo>
                <a:lnTo>
                  <a:pt x="12245" y="71654"/>
                </a:lnTo>
                <a:lnTo>
                  <a:pt x="12245" y="43685"/>
                </a:lnTo>
                <a:lnTo>
                  <a:pt x="44669" y="43685"/>
                </a:lnTo>
                <a:lnTo>
                  <a:pt x="41578" y="39806"/>
                </a:lnTo>
                <a:lnTo>
                  <a:pt x="32632" y="35232"/>
                </a:lnTo>
                <a:lnTo>
                  <a:pt x="21426" y="33682"/>
                </a:lnTo>
                <a:lnTo>
                  <a:pt x="12245" y="33682"/>
                </a:lnTo>
                <a:lnTo>
                  <a:pt x="12245" y="10817"/>
                </a:lnTo>
                <a:lnTo>
                  <a:pt x="43672" y="10817"/>
                </a:lnTo>
                <a:lnTo>
                  <a:pt x="436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809208" y="440563"/>
            <a:ext cx="15875" cy="28575"/>
          </a:xfrm>
          <a:custGeom>
            <a:avLst/>
            <a:gdLst/>
            <a:ahLst/>
            <a:cxnLst/>
            <a:rect l="l" t="t" r="r" b="b"/>
            <a:pathLst>
              <a:path w="15875" h="28575">
                <a:moveTo>
                  <a:pt x="10589" y="0"/>
                </a:moveTo>
                <a:lnTo>
                  <a:pt x="0" y="0"/>
                </a:lnTo>
                <a:lnTo>
                  <a:pt x="4283" y="8168"/>
                </a:lnTo>
                <a:lnTo>
                  <a:pt x="4283" y="14086"/>
                </a:lnTo>
                <a:lnTo>
                  <a:pt x="4079" y="19800"/>
                </a:lnTo>
                <a:lnTo>
                  <a:pt x="0" y="27969"/>
                </a:lnTo>
                <a:lnTo>
                  <a:pt x="10692" y="27969"/>
                </a:lnTo>
                <a:lnTo>
                  <a:pt x="13580" y="24278"/>
                </a:lnTo>
                <a:lnTo>
                  <a:pt x="15712" y="13882"/>
                </a:lnTo>
                <a:lnTo>
                  <a:pt x="13460" y="3604"/>
                </a:lnTo>
                <a:lnTo>
                  <a:pt x="105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954508" y="463018"/>
            <a:ext cx="43180" cy="17145"/>
          </a:xfrm>
          <a:custGeom>
            <a:avLst/>
            <a:gdLst/>
            <a:ahLst/>
            <a:cxnLst/>
            <a:rect l="l" t="t" r="r" b="b"/>
            <a:pathLst>
              <a:path w="43179" h="17145">
                <a:moveTo>
                  <a:pt x="0" y="0"/>
                </a:moveTo>
                <a:lnTo>
                  <a:pt x="19795" y="16946"/>
                </a:lnTo>
                <a:lnTo>
                  <a:pt x="30999" y="15041"/>
                </a:lnTo>
                <a:lnTo>
                  <a:pt x="39923" y="9673"/>
                </a:lnTo>
                <a:lnTo>
                  <a:pt x="42730" y="5718"/>
                </a:lnTo>
                <a:lnTo>
                  <a:pt x="8368" y="57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966347" y="406675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29" h="62229">
                <a:moveTo>
                  <a:pt x="31136" y="0"/>
                </a:moveTo>
                <a:lnTo>
                  <a:pt x="20612" y="0"/>
                </a:lnTo>
                <a:lnTo>
                  <a:pt x="23060" y="8166"/>
                </a:lnTo>
                <a:lnTo>
                  <a:pt x="23060" y="19394"/>
                </a:lnTo>
                <a:lnTo>
                  <a:pt x="17753" y="23886"/>
                </a:lnTo>
                <a:lnTo>
                  <a:pt x="0" y="23886"/>
                </a:lnTo>
                <a:lnTo>
                  <a:pt x="0" y="33888"/>
                </a:lnTo>
                <a:lnTo>
                  <a:pt x="18571" y="33888"/>
                </a:lnTo>
                <a:lnTo>
                  <a:pt x="24690" y="39403"/>
                </a:lnTo>
                <a:lnTo>
                  <a:pt x="24690" y="52876"/>
                </a:lnTo>
                <a:lnTo>
                  <a:pt x="19998" y="62062"/>
                </a:lnTo>
                <a:lnTo>
                  <a:pt x="30891" y="62062"/>
                </a:lnTo>
                <a:lnTo>
                  <a:pt x="33986" y="57701"/>
                </a:lnTo>
                <a:lnTo>
                  <a:pt x="36118" y="46954"/>
                </a:lnTo>
                <a:lnTo>
                  <a:pt x="36323" y="38994"/>
                </a:lnTo>
                <a:lnTo>
                  <a:pt x="31835" y="32050"/>
                </a:lnTo>
                <a:lnTo>
                  <a:pt x="24690" y="28173"/>
                </a:lnTo>
                <a:lnTo>
                  <a:pt x="31222" y="24702"/>
                </a:lnTo>
                <a:lnTo>
                  <a:pt x="34692" y="18171"/>
                </a:lnTo>
                <a:lnTo>
                  <a:pt x="34692" y="11432"/>
                </a:lnTo>
                <a:lnTo>
                  <a:pt x="32250" y="1259"/>
                </a:lnTo>
                <a:lnTo>
                  <a:pt x="311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953082" y="395449"/>
            <a:ext cx="44450" cy="16510"/>
          </a:xfrm>
          <a:custGeom>
            <a:avLst/>
            <a:gdLst/>
            <a:ahLst/>
            <a:cxnLst/>
            <a:rect l="l" t="t" r="r" b="b"/>
            <a:pathLst>
              <a:path w="44450" h="16509">
                <a:moveTo>
                  <a:pt x="22039" y="0"/>
                </a:moveTo>
                <a:lnTo>
                  <a:pt x="14081" y="0"/>
                </a:lnTo>
                <a:lnTo>
                  <a:pt x="5919" y="2653"/>
                </a:lnTo>
                <a:lnTo>
                  <a:pt x="0" y="6530"/>
                </a:lnTo>
                <a:lnTo>
                  <a:pt x="4488" y="16330"/>
                </a:lnTo>
                <a:lnTo>
                  <a:pt x="12246" y="11225"/>
                </a:lnTo>
                <a:lnTo>
                  <a:pt x="44401" y="11225"/>
                </a:lnTo>
                <a:lnTo>
                  <a:pt x="39283" y="5433"/>
                </a:lnTo>
                <a:lnTo>
                  <a:pt x="30910" y="1329"/>
                </a:lnTo>
                <a:lnTo>
                  <a:pt x="22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200131" y="392683"/>
            <a:ext cx="70103" cy="88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087" y="1469621"/>
            <a:ext cx="3406775" cy="531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700"/>
              </a:lnSpc>
              <a:spcBef>
                <a:spcPts val="100"/>
              </a:spcBef>
            </a:pPr>
            <a:r>
              <a:rPr sz="1500" i="1" spc="-60" dirty="0">
                <a:solidFill>
                  <a:srgbClr val="151515"/>
                </a:solidFill>
                <a:latin typeface="Arial"/>
                <a:cs typeface="Arial"/>
              </a:rPr>
              <a:t>Предприниматель </a:t>
            </a:r>
            <a:r>
              <a:rPr sz="1500" i="1" spc="-15" dirty="0">
                <a:solidFill>
                  <a:srgbClr val="151515"/>
                </a:solidFill>
                <a:latin typeface="Arial"/>
                <a:cs typeface="Arial"/>
              </a:rPr>
              <a:t>по </a:t>
            </a:r>
            <a:r>
              <a:rPr sz="1500" i="1" spc="-70" dirty="0">
                <a:solidFill>
                  <a:srgbClr val="151515"/>
                </a:solidFill>
                <a:latin typeface="Arial"/>
                <a:cs typeface="Arial"/>
              </a:rPr>
              <a:t>шагам </a:t>
            </a:r>
            <a:r>
              <a:rPr sz="1500" i="1" spc="-85" dirty="0">
                <a:solidFill>
                  <a:srgbClr val="151515"/>
                </a:solidFill>
                <a:latin typeface="Arial"/>
                <a:cs typeface="Arial"/>
              </a:rPr>
              <a:t>заполняет  </a:t>
            </a:r>
            <a:r>
              <a:rPr sz="1500" i="1" spc="-10" dirty="0">
                <a:solidFill>
                  <a:srgbClr val="151515"/>
                </a:solidFill>
                <a:latin typeface="Arial"/>
                <a:cs typeface="Arial"/>
              </a:rPr>
              <a:t>форму </a:t>
            </a:r>
            <a:r>
              <a:rPr sz="1500" i="1" spc="-20" dirty="0">
                <a:solidFill>
                  <a:srgbClr val="151515"/>
                </a:solidFill>
                <a:latin typeface="Arial"/>
                <a:cs typeface="Arial"/>
              </a:rPr>
              <a:t>подачи</a:t>
            </a:r>
            <a:r>
              <a:rPr sz="1500" i="1" spc="-50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500" i="1" spc="-15" dirty="0">
                <a:solidFill>
                  <a:srgbClr val="151515"/>
                </a:solidFill>
                <a:latin typeface="Arial"/>
                <a:cs typeface="Arial"/>
              </a:rPr>
              <a:t>обращения.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8659" y="3154171"/>
            <a:ext cx="94487" cy="94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8659" y="4312411"/>
            <a:ext cx="94487" cy="94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8659" y="4714747"/>
            <a:ext cx="94487" cy="944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8659" y="5117083"/>
            <a:ext cx="94487" cy="975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8659" y="5522467"/>
            <a:ext cx="94487" cy="944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72567" y="537666"/>
            <a:ext cx="4800600" cy="814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10"/>
              </a:lnSpc>
              <a:spcBef>
                <a:spcPts val="95"/>
              </a:spcBef>
            </a:pPr>
            <a:r>
              <a:rPr spc="15" dirty="0"/>
              <a:t>Подача</a:t>
            </a:r>
            <a:r>
              <a:rPr spc="20" dirty="0"/>
              <a:t> </a:t>
            </a:r>
            <a:r>
              <a:rPr spc="15" dirty="0"/>
              <a:t>обращения</a:t>
            </a:r>
          </a:p>
          <a:p>
            <a:pPr marL="55244">
              <a:lnSpc>
                <a:spcPts val="3110"/>
              </a:lnSpc>
            </a:pPr>
            <a:r>
              <a:rPr dirty="0"/>
              <a:t>и </a:t>
            </a:r>
            <a:r>
              <a:rPr spc="20" dirty="0"/>
              <a:t>проверка</a:t>
            </a:r>
            <a:r>
              <a:rPr spc="250" dirty="0"/>
              <a:t> </a:t>
            </a:r>
            <a:r>
              <a:rPr spc="15" dirty="0"/>
              <a:t>соответствия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6449" y="2449558"/>
            <a:ext cx="3493135" cy="3198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15340">
              <a:lnSpc>
                <a:spcPct val="118300"/>
              </a:lnSpc>
              <a:spcBef>
                <a:spcPts val="100"/>
              </a:spcBef>
            </a:pPr>
            <a:r>
              <a:rPr sz="1200" i="1" spc="20" dirty="0">
                <a:solidFill>
                  <a:srgbClr val="EC412C"/>
                </a:solidFill>
                <a:latin typeface="Arial"/>
                <a:cs typeface="Arial"/>
              </a:rPr>
              <a:t>Признаки, </a:t>
            </a:r>
            <a:r>
              <a:rPr sz="1200" i="1" spc="10" dirty="0">
                <a:solidFill>
                  <a:srgbClr val="EC412C"/>
                </a:solidFill>
                <a:latin typeface="Arial"/>
                <a:cs typeface="Arial"/>
              </a:rPr>
              <a:t>на </a:t>
            </a:r>
            <a:r>
              <a:rPr sz="1200" i="1" spc="-100" dirty="0">
                <a:solidFill>
                  <a:srgbClr val="EC412C"/>
                </a:solidFill>
                <a:latin typeface="Arial"/>
                <a:cs typeface="Arial"/>
              </a:rPr>
              <a:t>соответствие </a:t>
            </a:r>
            <a:r>
              <a:rPr sz="1200" i="1" spc="-55" dirty="0">
                <a:solidFill>
                  <a:srgbClr val="EC412C"/>
                </a:solidFill>
                <a:latin typeface="Arial"/>
                <a:cs typeface="Arial"/>
              </a:rPr>
              <a:t>которым  </a:t>
            </a:r>
            <a:r>
              <a:rPr sz="1200" i="1" spc="-20" dirty="0">
                <a:solidFill>
                  <a:srgbClr val="EC412C"/>
                </a:solidFill>
                <a:latin typeface="Arial"/>
                <a:cs typeface="Arial"/>
              </a:rPr>
              <a:t>происходит </a:t>
            </a:r>
            <a:r>
              <a:rPr sz="1200" i="1" spc="20" dirty="0">
                <a:solidFill>
                  <a:srgbClr val="EC412C"/>
                </a:solidFill>
                <a:latin typeface="Arial"/>
                <a:cs typeface="Arial"/>
              </a:rPr>
              <a:t>проверка</a:t>
            </a:r>
            <a:r>
              <a:rPr sz="1200" i="1" spc="90" dirty="0">
                <a:solidFill>
                  <a:srgbClr val="EC412C"/>
                </a:solidFill>
                <a:latin typeface="Arial"/>
                <a:cs typeface="Arial"/>
              </a:rPr>
              <a:t> </a:t>
            </a:r>
            <a:r>
              <a:rPr sz="1200" i="1" spc="25" dirty="0">
                <a:solidFill>
                  <a:srgbClr val="EC412C"/>
                </a:solidFill>
                <a:latin typeface="Arial"/>
                <a:cs typeface="Arial"/>
              </a:rPr>
              <a:t>обращения: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Times New Roman"/>
              <a:cs typeface="Times New Roman"/>
            </a:endParaRPr>
          </a:p>
          <a:p>
            <a:pPr marL="249554">
              <a:lnSpc>
                <a:spcPct val="100000"/>
              </a:lnSpc>
            </a:pPr>
            <a:r>
              <a:rPr sz="1200" i="1" spc="-175" dirty="0">
                <a:solidFill>
                  <a:srgbClr val="151515"/>
                </a:solidFill>
                <a:latin typeface="Arial"/>
                <a:cs typeface="Arial"/>
              </a:rPr>
              <a:t>статус</a:t>
            </a:r>
            <a:r>
              <a:rPr sz="1200" i="1" spc="-30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i="1" spc="-60" dirty="0">
                <a:solidFill>
                  <a:srgbClr val="151515"/>
                </a:solidFill>
                <a:latin typeface="Arial"/>
                <a:cs typeface="Arial"/>
              </a:rPr>
              <a:t>заявителя</a:t>
            </a:r>
            <a:endParaRPr sz="1200">
              <a:latin typeface="Arial"/>
              <a:cs typeface="Arial"/>
            </a:endParaRPr>
          </a:p>
          <a:p>
            <a:pPr marL="251460" marR="321945" indent="-3175">
              <a:lnSpc>
                <a:spcPts val="1510"/>
              </a:lnSpc>
              <a:spcBef>
                <a:spcPts val="40"/>
              </a:spcBef>
            </a:pPr>
            <a:r>
              <a:rPr sz="1200" i="1" spc="-50" dirty="0">
                <a:solidFill>
                  <a:srgbClr val="151515"/>
                </a:solidFill>
                <a:latin typeface="Arial"/>
                <a:cs typeface="Arial"/>
              </a:rPr>
              <a:t>(предприниматель </a:t>
            </a:r>
            <a:r>
              <a:rPr sz="1200" i="1" dirty="0">
                <a:solidFill>
                  <a:srgbClr val="151515"/>
                </a:solidFill>
                <a:latin typeface="Arial"/>
                <a:cs typeface="Arial"/>
              </a:rPr>
              <a:t>или </a:t>
            </a:r>
            <a:r>
              <a:rPr sz="1200" i="1" spc="-75" dirty="0">
                <a:solidFill>
                  <a:srgbClr val="151515"/>
                </a:solidFill>
                <a:latin typeface="Arial"/>
                <a:cs typeface="Arial"/>
              </a:rPr>
              <a:t>его </a:t>
            </a:r>
            <a:r>
              <a:rPr sz="1200" i="1" spc="-85" dirty="0">
                <a:solidFill>
                  <a:srgbClr val="151515"/>
                </a:solidFill>
                <a:latin typeface="Arial"/>
                <a:cs typeface="Arial"/>
              </a:rPr>
              <a:t>представитель  </a:t>
            </a:r>
            <a:r>
              <a:rPr sz="1200" i="1" spc="-15" dirty="0">
                <a:solidFill>
                  <a:srgbClr val="151515"/>
                </a:solidFill>
                <a:latin typeface="Arial"/>
                <a:cs typeface="Arial"/>
              </a:rPr>
              <a:t>должны </a:t>
            </a:r>
            <a:r>
              <a:rPr sz="1200" i="1" spc="-90" dirty="0">
                <a:solidFill>
                  <a:srgbClr val="151515"/>
                </a:solidFill>
                <a:latin typeface="Arial"/>
                <a:cs typeface="Arial"/>
              </a:rPr>
              <a:t>подтвердить </a:t>
            </a:r>
            <a:r>
              <a:rPr sz="1200" i="1" spc="-10" dirty="0">
                <a:solidFill>
                  <a:srgbClr val="151515"/>
                </a:solidFill>
                <a:latin typeface="Arial"/>
                <a:cs typeface="Arial"/>
              </a:rPr>
              <a:t>свои</a:t>
            </a:r>
            <a:r>
              <a:rPr sz="1200" i="1" spc="30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151515"/>
                </a:solidFill>
                <a:latin typeface="Arial"/>
                <a:cs typeface="Arial"/>
              </a:rPr>
              <a:t>полномочия</a:t>
            </a:r>
            <a:endParaRPr sz="1200">
              <a:latin typeface="Arial"/>
              <a:cs typeface="Arial"/>
            </a:endParaRPr>
          </a:p>
          <a:p>
            <a:pPr marL="251460">
              <a:lnSpc>
                <a:spcPct val="100000"/>
              </a:lnSpc>
              <a:spcBef>
                <a:spcPts val="110"/>
              </a:spcBef>
            </a:pPr>
            <a:r>
              <a:rPr sz="1200" i="1" spc="-110" dirty="0">
                <a:solidFill>
                  <a:srgbClr val="151515"/>
                </a:solidFill>
                <a:latin typeface="Arial"/>
                <a:cs typeface="Arial"/>
              </a:rPr>
              <a:t>соответствующими</a:t>
            </a:r>
            <a:r>
              <a:rPr sz="1200" i="1" spc="-15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i="1" spc="-50" dirty="0">
                <a:solidFill>
                  <a:srgbClr val="151515"/>
                </a:solidFill>
                <a:latin typeface="Arial"/>
                <a:cs typeface="Arial"/>
              </a:rPr>
              <a:t>документами)</a:t>
            </a:r>
            <a:endParaRPr sz="1200">
              <a:latin typeface="Arial"/>
              <a:cs typeface="Arial"/>
            </a:endParaRPr>
          </a:p>
          <a:p>
            <a:pPr marL="245110" marR="434975" indent="6350">
              <a:lnSpc>
                <a:spcPct val="222500"/>
              </a:lnSpc>
              <a:spcBef>
                <a:spcPts val="685"/>
              </a:spcBef>
            </a:pPr>
            <a:r>
              <a:rPr sz="1200" i="1" spc="-125" dirty="0">
                <a:solidFill>
                  <a:srgbClr val="151515"/>
                </a:solidFill>
                <a:latin typeface="Arial"/>
                <a:cs typeface="Arial"/>
              </a:rPr>
              <a:t>тема </a:t>
            </a:r>
            <a:r>
              <a:rPr sz="1200" i="1" spc="-75" dirty="0">
                <a:solidFill>
                  <a:srgbClr val="151515"/>
                </a:solidFill>
                <a:latin typeface="Arial"/>
                <a:cs typeface="Arial"/>
              </a:rPr>
              <a:t>обращения/статья </a:t>
            </a:r>
            <a:r>
              <a:rPr sz="1200" i="1" spc="-20" dirty="0">
                <a:solidFill>
                  <a:srgbClr val="151515"/>
                </a:solidFill>
                <a:latin typeface="Arial"/>
                <a:cs typeface="Arial"/>
              </a:rPr>
              <a:t>УК </a:t>
            </a:r>
            <a:r>
              <a:rPr sz="1200" i="1" spc="-35" dirty="0">
                <a:solidFill>
                  <a:srgbClr val="151515"/>
                </a:solidFill>
                <a:latin typeface="Arial"/>
                <a:cs typeface="Arial"/>
              </a:rPr>
              <a:t>РФ </a:t>
            </a:r>
            <a:r>
              <a:rPr sz="1200" i="1" spc="-5" dirty="0">
                <a:solidFill>
                  <a:srgbClr val="151515"/>
                </a:solidFill>
                <a:latin typeface="Arial"/>
                <a:cs typeface="Arial"/>
              </a:rPr>
              <a:t>наличие  </a:t>
            </a:r>
            <a:r>
              <a:rPr sz="1200" i="1" spc="-15" dirty="0">
                <a:solidFill>
                  <a:srgbClr val="151515"/>
                </a:solidFill>
                <a:latin typeface="Arial"/>
                <a:cs typeface="Arial"/>
              </a:rPr>
              <a:t>признаков </a:t>
            </a:r>
            <a:r>
              <a:rPr sz="1200" i="1" spc="-5" dirty="0">
                <a:solidFill>
                  <a:srgbClr val="151515"/>
                </a:solidFill>
                <a:latin typeface="Arial"/>
                <a:cs typeface="Arial"/>
              </a:rPr>
              <a:t>давления </a:t>
            </a:r>
            <a:r>
              <a:rPr sz="1200" i="1" spc="-10" dirty="0">
                <a:solidFill>
                  <a:srgbClr val="151515"/>
                </a:solidFill>
                <a:latin typeface="Arial"/>
                <a:cs typeface="Arial"/>
              </a:rPr>
              <a:t>на бизнес </a:t>
            </a:r>
            <a:r>
              <a:rPr sz="1200" i="1" spc="-80" dirty="0">
                <a:solidFill>
                  <a:srgbClr val="151515"/>
                </a:solidFill>
                <a:latin typeface="Arial"/>
                <a:cs typeface="Arial"/>
              </a:rPr>
              <a:t>стадия  </a:t>
            </a:r>
            <a:r>
              <a:rPr sz="1200" i="1" spc="-15" dirty="0">
                <a:solidFill>
                  <a:srgbClr val="151515"/>
                </a:solidFill>
                <a:latin typeface="Arial"/>
                <a:cs typeface="Arial"/>
              </a:rPr>
              <a:t>проблемы </a:t>
            </a:r>
            <a:r>
              <a:rPr sz="1200" i="1" dirty="0">
                <a:solidFill>
                  <a:srgbClr val="151515"/>
                </a:solidFill>
                <a:latin typeface="Arial"/>
                <a:cs typeface="Arial"/>
              </a:rPr>
              <a:t>или </a:t>
            </a:r>
            <a:r>
              <a:rPr sz="1200" i="1" spc="-50" dirty="0">
                <a:solidFill>
                  <a:srgbClr val="151515"/>
                </a:solidFill>
                <a:latin typeface="Arial"/>
                <a:cs typeface="Arial"/>
              </a:rPr>
              <a:t>уголовного</a:t>
            </a:r>
            <a:r>
              <a:rPr sz="1200" i="1" spc="-20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i="1" spc="-15" dirty="0">
                <a:solidFill>
                  <a:srgbClr val="151515"/>
                </a:solidFill>
                <a:latin typeface="Arial"/>
                <a:cs typeface="Arial"/>
              </a:rPr>
              <a:t>дела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>
              <a:latin typeface="Times New Roman"/>
              <a:cs typeface="Times New Roman"/>
            </a:endParaRPr>
          </a:p>
          <a:p>
            <a:pPr marL="245110">
              <a:lnSpc>
                <a:spcPct val="100000"/>
              </a:lnSpc>
            </a:pPr>
            <a:r>
              <a:rPr sz="1200" i="1" spc="-10" dirty="0">
                <a:solidFill>
                  <a:srgbClr val="151515"/>
                </a:solidFill>
                <a:latin typeface="Arial"/>
                <a:cs typeface="Arial"/>
              </a:rPr>
              <a:t>проверка сведений </a:t>
            </a:r>
            <a:r>
              <a:rPr sz="1200" i="1" dirty="0">
                <a:solidFill>
                  <a:srgbClr val="151515"/>
                </a:solidFill>
                <a:latin typeface="Arial"/>
                <a:cs typeface="Arial"/>
              </a:rPr>
              <a:t>об </a:t>
            </a:r>
            <a:r>
              <a:rPr sz="1200" i="1" spc="-25" dirty="0">
                <a:solidFill>
                  <a:srgbClr val="151515"/>
                </a:solidFill>
                <a:latin typeface="Arial"/>
                <a:cs typeface="Arial"/>
              </a:rPr>
              <a:t>организации</a:t>
            </a:r>
            <a:r>
              <a:rPr sz="1200" i="1" spc="-60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i="1" spc="-65" dirty="0">
                <a:solidFill>
                  <a:srgbClr val="151515"/>
                </a:solidFill>
                <a:latin typeface="Arial"/>
                <a:cs typeface="Arial"/>
              </a:rPr>
              <a:t>заявителя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52644" y="1142492"/>
            <a:ext cx="5321808" cy="62666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81002" y="1372562"/>
            <a:ext cx="5094964" cy="60353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0500" y="2254638"/>
            <a:ext cx="4372610" cy="5153660"/>
          </a:xfrm>
          <a:custGeom>
            <a:avLst/>
            <a:gdLst/>
            <a:ahLst/>
            <a:cxnLst/>
            <a:rect l="l" t="t" r="r" b="b"/>
            <a:pathLst>
              <a:path w="4372610" h="5153659">
                <a:moveTo>
                  <a:pt x="0" y="7615"/>
                </a:moveTo>
                <a:lnTo>
                  <a:pt x="4364222" y="0"/>
                </a:lnTo>
                <a:lnTo>
                  <a:pt x="4372477" y="4230563"/>
                </a:lnTo>
                <a:lnTo>
                  <a:pt x="2861239" y="5153315"/>
                </a:lnTo>
              </a:path>
            </a:pathLst>
          </a:custGeom>
          <a:ln w="14201">
            <a:solidFill>
              <a:srgbClr val="1515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27819" y="313435"/>
            <a:ext cx="246888" cy="2468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560233" y="463018"/>
            <a:ext cx="43180" cy="17145"/>
          </a:xfrm>
          <a:custGeom>
            <a:avLst/>
            <a:gdLst/>
            <a:ahLst/>
            <a:cxnLst/>
            <a:rect l="l" t="t" r="r" b="b"/>
            <a:pathLst>
              <a:path w="43179" h="17145">
                <a:moveTo>
                  <a:pt x="0" y="0"/>
                </a:moveTo>
                <a:lnTo>
                  <a:pt x="19795" y="16946"/>
                </a:lnTo>
                <a:lnTo>
                  <a:pt x="30998" y="15041"/>
                </a:lnTo>
                <a:lnTo>
                  <a:pt x="39923" y="9673"/>
                </a:lnTo>
                <a:lnTo>
                  <a:pt x="42730" y="5718"/>
                </a:lnTo>
                <a:lnTo>
                  <a:pt x="8366" y="57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572071" y="406675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29" h="62229">
                <a:moveTo>
                  <a:pt x="31139" y="0"/>
                </a:moveTo>
                <a:lnTo>
                  <a:pt x="20612" y="0"/>
                </a:lnTo>
                <a:lnTo>
                  <a:pt x="23060" y="8166"/>
                </a:lnTo>
                <a:lnTo>
                  <a:pt x="23060" y="19394"/>
                </a:lnTo>
                <a:lnTo>
                  <a:pt x="17754" y="23886"/>
                </a:lnTo>
                <a:lnTo>
                  <a:pt x="0" y="23886"/>
                </a:lnTo>
                <a:lnTo>
                  <a:pt x="0" y="33888"/>
                </a:lnTo>
                <a:lnTo>
                  <a:pt x="18572" y="33888"/>
                </a:lnTo>
                <a:lnTo>
                  <a:pt x="24691" y="39403"/>
                </a:lnTo>
                <a:lnTo>
                  <a:pt x="24691" y="52876"/>
                </a:lnTo>
                <a:lnTo>
                  <a:pt x="19998" y="62062"/>
                </a:lnTo>
                <a:lnTo>
                  <a:pt x="30892" y="62062"/>
                </a:lnTo>
                <a:lnTo>
                  <a:pt x="33987" y="57701"/>
                </a:lnTo>
                <a:lnTo>
                  <a:pt x="36121" y="46954"/>
                </a:lnTo>
                <a:lnTo>
                  <a:pt x="36324" y="38994"/>
                </a:lnTo>
                <a:lnTo>
                  <a:pt x="31836" y="32050"/>
                </a:lnTo>
                <a:lnTo>
                  <a:pt x="24691" y="28173"/>
                </a:lnTo>
                <a:lnTo>
                  <a:pt x="31222" y="24702"/>
                </a:lnTo>
                <a:lnTo>
                  <a:pt x="34693" y="18171"/>
                </a:lnTo>
                <a:lnTo>
                  <a:pt x="34693" y="11432"/>
                </a:lnTo>
                <a:lnTo>
                  <a:pt x="32251" y="1259"/>
                </a:lnTo>
                <a:lnTo>
                  <a:pt x="311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558807" y="395449"/>
            <a:ext cx="44450" cy="16510"/>
          </a:xfrm>
          <a:custGeom>
            <a:avLst/>
            <a:gdLst/>
            <a:ahLst/>
            <a:cxnLst/>
            <a:rect l="l" t="t" r="r" b="b"/>
            <a:pathLst>
              <a:path w="44450" h="16509">
                <a:moveTo>
                  <a:pt x="22039" y="0"/>
                </a:moveTo>
                <a:lnTo>
                  <a:pt x="14080" y="0"/>
                </a:lnTo>
                <a:lnTo>
                  <a:pt x="5918" y="2653"/>
                </a:lnTo>
                <a:lnTo>
                  <a:pt x="0" y="6530"/>
                </a:lnTo>
                <a:lnTo>
                  <a:pt x="4488" y="16330"/>
                </a:lnTo>
                <a:lnTo>
                  <a:pt x="12242" y="11225"/>
                </a:lnTo>
                <a:lnTo>
                  <a:pt x="44403" y="11225"/>
                </a:lnTo>
                <a:lnTo>
                  <a:pt x="39283" y="5433"/>
                </a:lnTo>
                <a:lnTo>
                  <a:pt x="30910" y="1329"/>
                </a:lnTo>
                <a:lnTo>
                  <a:pt x="22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627107" y="395731"/>
            <a:ext cx="82296" cy="853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131652" y="396878"/>
            <a:ext cx="46990" cy="81915"/>
          </a:xfrm>
          <a:custGeom>
            <a:avLst/>
            <a:gdLst/>
            <a:ahLst/>
            <a:cxnLst/>
            <a:rect l="l" t="t" r="r" b="b"/>
            <a:pathLst>
              <a:path w="46990" h="81915">
                <a:moveTo>
                  <a:pt x="46732" y="0"/>
                </a:moveTo>
                <a:lnTo>
                  <a:pt x="0" y="0"/>
                </a:lnTo>
                <a:lnTo>
                  <a:pt x="0" y="81657"/>
                </a:lnTo>
                <a:lnTo>
                  <a:pt x="46732" y="81657"/>
                </a:lnTo>
                <a:lnTo>
                  <a:pt x="46732" y="70838"/>
                </a:lnTo>
                <a:lnTo>
                  <a:pt x="12445" y="70838"/>
                </a:lnTo>
                <a:lnTo>
                  <a:pt x="12445" y="43685"/>
                </a:lnTo>
                <a:lnTo>
                  <a:pt x="44079" y="43685"/>
                </a:lnTo>
                <a:lnTo>
                  <a:pt x="44079" y="32865"/>
                </a:lnTo>
                <a:lnTo>
                  <a:pt x="12445" y="32865"/>
                </a:lnTo>
                <a:lnTo>
                  <a:pt x="12445" y="10817"/>
                </a:lnTo>
                <a:lnTo>
                  <a:pt x="46732" y="10817"/>
                </a:lnTo>
                <a:lnTo>
                  <a:pt x="467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034919" y="396878"/>
            <a:ext cx="60960" cy="81915"/>
          </a:xfrm>
          <a:custGeom>
            <a:avLst/>
            <a:gdLst/>
            <a:ahLst/>
            <a:cxnLst/>
            <a:rect l="l" t="t" r="r" b="b"/>
            <a:pathLst>
              <a:path w="60959" h="81915">
                <a:moveTo>
                  <a:pt x="12245" y="0"/>
                </a:moveTo>
                <a:lnTo>
                  <a:pt x="0" y="0"/>
                </a:lnTo>
                <a:lnTo>
                  <a:pt x="0" y="81657"/>
                </a:lnTo>
                <a:lnTo>
                  <a:pt x="12245" y="81657"/>
                </a:lnTo>
                <a:lnTo>
                  <a:pt x="12245" y="43685"/>
                </a:lnTo>
                <a:lnTo>
                  <a:pt x="60812" y="43685"/>
                </a:lnTo>
                <a:lnTo>
                  <a:pt x="60812" y="32865"/>
                </a:lnTo>
                <a:lnTo>
                  <a:pt x="12245" y="32865"/>
                </a:lnTo>
                <a:lnTo>
                  <a:pt x="122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083489" y="440563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241" y="0"/>
                </a:moveTo>
                <a:lnTo>
                  <a:pt x="0" y="0"/>
                </a:lnTo>
                <a:lnTo>
                  <a:pt x="0" y="37971"/>
                </a:lnTo>
                <a:lnTo>
                  <a:pt x="12241" y="37971"/>
                </a:lnTo>
                <a:lnTo>
                  <a:pt x="12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083489" y="396878"/>
            <a:ext cx="12700" cy="33020"/>
          </a:xfrm>
          <a:custGeom>
            <a:avLst/>
            <a:gdLst/>
            <a:ahLst/>
            <a:cxnLst/>
            <a:rect l="l" t="t" r="r" b="b"/>
            <a:pathLst>
              <a:path w="12700" h="33020">
                <a:moveTo>
                  <a:pt x="12241" y="0"/>
                </a:moveTo>
                <a:lnTo>
                  <a:pt x="0" y="0"/>
                </a:lnTo>
                <a:lnTo>
                  <a:pt x="0" y="32865"/>
                </a:lnTo>
                <a:lnTo>
                  <a:pt x="12241" y="32865"/>
                </a:lnTo>
                <a:lnTo>
                  <a:pt x="12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855707" y="395731"/>
            <a:ext cx="67055" cy="853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775128" y="396878"/>
            <a:ext cx="45085" cy="81915"/>
          </a:xfrm>
          <a:custGeom>
            <a:avLst/>
            <a:gdLst/>
            <a:ahLst/>
            <a:cxnLst/>
            <a:rect l="l" t="t" r="r" b="b"/>
            <a:pathLst>
              <a:path w="45084" h="81915">
                <a:moveTo>
                  <a:pt x="43672" y="0"/>
                </a:moveTo>
                <a:lnTo>
                  <a:pt x="0" y="0"/>
                </a:lnTo>
                <a:lnTo>
                  <a:pt x="0" y="81657"/>
                </a:lnTo>
                <a:lnTo>
                  <a:pt x="21630" y="81657"/>
                </a:lnTo>
                <a:lnTo>
                  <a:pt x="32832" y="80103"/>
                </a:lnTo>
                <a:lnTo>
                  <a:pt x="41757" y="75507"/>
                </a:lnTo>
                <a:lnTo>
                  <a:pt x="44772" y="71654"/>
                </a:lnTo>
                <a:lnTo>
                  <a:pt x="12245" y="71654"/>
                </a:lnTo>
                <a:lnTo>
                  <a:pt x="12245" y="43685"/>
                </a:lnTo>
                <a:lnTo>
                  <a:pt x="44669" y="43685"/>
                </a:lnTo>
                <a:lnTo>
                  <a:pt x="41578" y="39806"/>
                </a:lnTo>
                <a:lnTo>
                  <a:pt x="32632" y="35232"/>
                </a:lnTo>
                <a:lnTo>
                  <a:pt x="21426" y="33682"/>
                </a:lnTo>
                <a:lnTo>
                  <a:pt x="12245" y="33682"/>
                </a:lnTo>
                <a:lnTo>
                  <a:pt x="12245" y="10817"/>
                </a:lnTo>
                <a:lnTo>
                  <a:pt x="43672" y="10817"/>
                </a:lnTo>
                <a:lnTo>
                  <a:pt x="436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809208" y="440563"/>
            <a:ext cx="15875" cy="28575"/>
          </a:xfrm>
          <a:custGeom>
            <a:avLst/>
            <a:gdLst/>
            <a:ahLst/>
            <a:cxnLst/>
            <a:rect l="l" t="t" r="r" b="b"/>
            <a:pathLst>
              <a:path w="15875" h="28575">
                <a:moveTo>
                  <a:pt x="10589" y="0"/>
                </a:moveTo>
                <a:lnTo>
                  <a:pt x="0" y="0"/>
                </a:lnTo>
                <a:lnTo>
                  <a:pt x="4283" y="8168"/>
                </a:lnTo>
                <a:lnTo>
                  <a:pt x="4283" y="14086"/>
                </a:lnTo>
                <a:lnTo>
                  <a:pt x="4079" y="19800"/>
                </a:lnTo>
                <a:lnTo>
                  <a:pt x="0" y="27969"/>
                </a:lnTo>
                <a:lnTo>
                  <a:pt x="10692" y="27969"/>
                </a:lnTo>
                <a:lnTo>
                  <a:pt x="13580" y="24278"/>
                </a:lnTo>
                <a:lnTo>
                  <a:pt x="15712" y="13882"/>
                </a:lnTo>
                <a:lnTo>
                  <a:pt x="13460" y="3604"/>
                </a:lnTo>
                <a:lnTo>
                  <a:pt x="105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954508" y="463018"/>
            <a:ext cx="43180" cy="17145"/>
          </a:xfrm>
          <a:custGeom>
            <a:avLst/>
            <a:gdLst/>
            <a:ahLst/>
            <a:cxnLst/>
            <a:rect l="l" t="t" r="r" b="b"/>
            <a:pathLst>
              <a:path w="43179" h="17145">
                <a:moveTo>
                  <a:pt x="0" y="0"/>
                </a:moveTo>
                <a:lnTo>
                  <a:pt x="19795" y="16946"/>
                </a:lnTo>
                <a:lnTo>
                  <a:pt x="30999" y="15041"/>
                </a:lnTo>
                <a:lnTo>
                  <a:pt x="39923" y="9673"/>
                </a:lnTo>
                <a:lnTo>
                  <a:pt x="42730" y="5718"/>
                </a:lnTo>
                <a:lnTo>
                  <a:pt x="8368" y="57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66347" y="406675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29" h="62229">
                <a:moveTo>
                  <a:pt x="31136" y="0"/>
                </a:moveTo>
                <a:lnTo>
                  <a:pt x="20612" y="0"/>
                </a:lnTo>
                <a:lnTo>
                  <a:pt x="23060" y="8166"/>
                </a:lnTo>
                <a:lnTo>
                  <a:pt x="23060" y="19394"/>
                </a:lnTo>
                <a:lnTo>
                  <a:pt x="17753" y="23886"/>
                </a:lnTo>
                <a:lnTo>
                  <a:pt x="0" y="23886"/>
                </a:lnTo>
                <a:lnTo>
                  <a:pt x="0" y="33888"/>
                </a:lnTo>
                <a:lnTo>
                  <a:pt x="18571" y="33888"/>
                </a:lnTo>
                <a:lnTo>
                  <a:pt x="24690" y="39403"/>
                </a:lnTo>
                <a:lnTo>
                  <a:pt x="24690" y="52876"/>
                </a:lnTo>
                <a:lnTo>
                  <a:pt x="19998" y="62062"/>
                </a:lnTo>
                <a:lnTo>
                  <a:pt x="30891" y="62062"/>
                </a:lnTo>
                <a:lnTo>
                  <a:pt x="33986" y="57701"/>
                </a:lnTo>
                <a:lnTo>
                  <a:pt x="36118" y="46954"/>
                </a:lnTo>
                <a:lnTo>
                  <a:pt x="36323" y="38994"/>
                </a:lnTo>
                <a:lnTo>
                  <a:pt x="31835" y="32050"/>
                </a:lnTo>
                <a:lnTo>
                  <a:pt x="24690" y="28173"/>
                </a:lnTo>
                <a:lnTo>
                  <a:pt x="31222" y="24702"/>
                </a:lnTo>
                <a:lnTo>
                  <a:pt x="34692" y="18171"/>
                </a:lnTo>
                <a:lnTo>
                  <a:pt x="34692" y="11432"/>
                </a:lnTo>
                <a:lnTo>
                  <a:pt x="32250" y="1259"/>
                </a:lnTo>
                <a:lnTo>
                  <a:pt x="311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953082" y="395449"/>
            <a:ext cx="44450" cy="16510"/>
          </a:xfrm>
          <a:custGeom>
            <a:avLst/>
            <a:gdLst/>
            <a:ahLst/>
            <a:cxnLst/>
            <a:rect l="l" t="t" r="r" b="b"/>
            <a:pathLst>
              <a:path w="44450" h="16509">
                <a:moveTo>
                  <a:pt x="22039" y="0"/>
                </a:moveTo>
                <a:lnTo>
                  <a:pt x="14081" y="0"/>
                </a:lnTo>
                <a:lnTo>
                  <a:pt x="5919" y="2653"/>
                </a:lnTo>
                <a:lnTo>
                  <a:pt x="0" y="6530"/>
                </a:lnTo>
                <a:lnTo>
                  <a:pt x="4488" y="16330"/>
                </a:lnTo>
                <a:lnTo>
                  <a:pt x="12246" y="11225"/>
                </a:lnTo>
                <a:lnTo>
                  <a:pt x="44401" y="11225"/>
                </a:lnTo>
                <a:lnTo>
                  <a:pt x="39283" y="5433"/>
                </a:lnTo>
                <a:lnTo>
                  <a:pt x="30910" y="1329"/>
                </a:lnTo>
                <a:lnTo>
                  <a:pt x="22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200131" y="392683"/>
            <a:ext cx="70103" cy="883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8659" y="3154171"/>
            <a:ext cx="94487" cy="94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8659" y="4059427"/>
            <a:ext cx="94487" cy="97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8659" y="4714747"/>
            <a:ext cx="94487" cy="944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8659" y="5117083"/>
            <a:ext cx="94487" cy="975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8659" y="5772403"/>
            <a:ext cx="94487" cy="975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52644" y="1142492"/>
            <a:ext cx="5321808" cy="62666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81002" y="1372562"/>
            <a:ext cx="5094964" cy="60353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72567" y="537666"/>
            <a:ext cx="364109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5" dirty="0"/>
              <a:t>Подача</a:t>
            </a:r>
            <a:r>
              <a:rPr spc="-50" dirty="0"/>
              <a:t> </a:t>
            </a:r>
            <a:r>
              <a:rPr spc="15" dirty="0"/>
              <a:t>обращения</a:t>
            </a:r>
          </a:p>
        </p:txBody>
      </p:sp>
      <p:sp>
        <p:nvSpPr>
          <p:cNvPr id="10" name="object 10"/>
          <p:cNvSpPr/>
          <p:nvPr/>
        </p:nvSpPr>
        <p:spPr>
          <a:xfrm>
            <a:off x="190500" y="2254638"/>
            <a:ext cx="4372610" cy="5153660"/>
          </a:xfrm>
          <a:custGeom>
            <a:avLst/>
            <a:gdLst/>
            <a:ahLst/>
            <a:cxnLst/>
            <a:rect l="l" t="t" r="r" b="b"/>
            <a:pathLst>
              <a:path w="4372610" h="5153659">
                <a:moveTo>
                  <a:pt x="0" y="7615"/>
                </a:moveTo>
                <a:lnTo>
                  <a:pt x="4364222" y="0"/>
                </a:lnTo>
                <a:lnTo>
                  <a:pt x="4372477" y="4230563"/>
                </a:lnTo>
                <a:lnTo>
                  <a:pt x="2861239" y="5153315"/>
                </a:lnTo>
              </a:path>
            </a:pathLst>
          </a:custGeom>
          <a:ln w="14201">
            <a:solidFill>
              <a:srgbClr val="1515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89364" y="2452605"/>
            <a:ext cx="3526154" cy="3924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84200">
              <a:lnSpc>
                <a:spcPct val="118300"/>
              </a:lnSpc>
              <a:spcBef>
                <a:spcPts val="100"/>
              </a:spcBef>
            </a:pPr>
            <a:r>
              <a:rPr sz="1200" spc="30" dirty="0">
                <a:solidFill>
                  <a:srgbClr val="EC412C"/>
                </a:solidFill>
                <a:latin typeface="Arial"/>
                <a:cs typeface="Arial"/>
              </a:rPr>
              <a:t>Основная </a:t>
            </a:r>
            <a:r>
              <a:rPr sz="1200" spc="35" dirty="0">
                <a:solidFill>
                  <a:srgbClr val="EC412C"/>
                </a:solidFill>
                <a:latin typeface="Arial"/>
                <a:cs typeface="Arial"/>
              </a:rPr>
              <a:t>информация, </a:t>
            </a:r>
            <a:r>
              <a:rPr sz="1200" spc="15" dirty="0">
                <a:solidFill>
                  <a:srgbClr val="EC412C"/>
                </a:solidFill>
                <a:latin typeface="Arial"/>
                <a:cs typeface="Arial"/>
              </a:rPr>
              <a:t>которую  необходимо указать</a:t>
            </a:r>
            <a:r>
              <a:rPr sz="1200" spc="90" dirty="0">
                <a:solidFill>
                  <a:srgbClr val="EC412C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EC412C"/>
                </a:solidFill>
                <a:latin typeface="Arial"/>
                <a:cs typeface="Arial"/>
              </a:rPr>
              <a:t>предпринимателю: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243204" marR="445770">
              <a:lnSpc>
                <a:spcPct val="110000"/>
              </a:lnSpc>
            </a:pPr>
            <a:r>
              <a:rPr sz="1200" dirty="0">
                <a:solidFill>
                  <a:srgbClr val="151515"/>
                </a:solidFill>
                <a:latin typeface="Arial"/>
                <a:cs typeface="Arial"/>
              </a:rPr>
              <a:t>со </a:t>
            </a:r>
            <a:r>
              <a:rPr sz="1200" spc="-15" dirty="0">
                <a:solidFill>
                  <a:srgbClr val="151515"/>
                </a:solidFill>
                <a:latin typeface="Arial"/>
                <a:cs typeface="Arial"/>
              </a:rPr>
              <a:t>стороны какого</a:t>
            </a:r>
            <a:r>
              <a:rPr sz="1200" spc="-114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515"/>
                </a:solidFill>
                <a:latin typeface="Arial"/>
                <a:cs typeface="Arial"/>
              </a:rPr>
              <a:t>правоохранительного  </a:t>
            </a:r>
            <a:r>
              <a:rPr sz="1200" spc="-20" dirty="0">
                <a:solidFill>
                  <a:srgbClr val="151515"/>
                </a:solidFill>
                <a:latin typeface="Arial"/>
                <a:cs typeface="Arial"/>
              </a:rPr>
              <a:t>органа </a:t>
            </a:r>
            <a:r>
              <a:rPr sz="1200" spc="-5" dirty="0">
                <a:solidFill>
                  <a:srgbClr val="151515"/>
                </a:solidFill>
                <a:latin typeface="Arial"/>
                <a:cs typeface="Arial"/>
              </a:rPr>
              <a:t>оказано </a:t>
            </a:r>
            <a:r>
              <a:rPr sz="1200" spc="-15" dirty="0">
                <a:solidFill>
                  <a:srgbClr val="151515"/>
                </a:solidFill>
                <a:latin typeface="Arial"/>
                <a:cs typeface="Arial"/>
              </a:rPr>
              <a:t>давление</a:t>
            </a:r>
            <a:r>
              <a:rPr sz="1200" spc="-30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151515"/>
                </a:solidFill>
                <a:latin typeface="Arial"/>
                <a:cs typeface="Arial"/>
              </a:rPr>
              <a:t>(сведения</a:t>
            </a:r>
            <a:endParaRPr sz="1200">
              <a:latin typeface="Arial"/>
              <a:cs typeface="Arial"/>
            </a:endParaRPr>
          </a:p>
          <a:p>
            <a:pPr marL="240029">
              <a:lnSpc>
                <a:spcPct val="100000"/>
              </a:lnSpc>
              <a:spcBef>
                <a:spcPts val="360"/>
              </a:spcBef>
            </a:pPr>
            <a:r>
              <a:rPr sz="1200" dirty="0">
                <a:solidFill>
                  <a:srgbClr val="151515"/>
                </a:solidFill>
                <a:latin typeface="Arial"/>
                <a:cs typeface="Arial"/>
              </a:rPr>
              <a:t>o </a:t>
            </a:r>
            <a:r>
              <a:rPr sz="1200" spc="-25" dirty="0">
                <a:solidFill>
                  <a:srgbClr val="151515"/>
                </a:solidFill>
                <a:latin typeface="Arial"/>
                <a:cs typeface="Arial"/>
              </a:rPr>
              <a:t>подразделении, сотрудниках </a:t>
            </a:r>
            <a:r>
              <a:rPr sz="1200" dirty="0">
                <a:solidFill>
                  <a:srgbClr val="151515"/>
                </a:solidFill>
                <a:latin typeface="Arial"/>
                <a:cs typeface="Arial"/>
              </a:rPr>
              <a:t>и</a:t>
            </a:r>
            <a:r>
              <a:rPr sz="1200" spc="30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151515"/>
                </a:solidFill>
                <a:latin typeface="Arial"/>
                <a:cs typeface="Arial"/>
              </a:rPr>
              <a:t>т.д.)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241935" marR="1344295" indent="5080">
              <a:lnSpc>
                <a:spcPct val="105000"/>
              </a:lnSpc>
              <a:spcBef>
                <a:spcPts val="880"/>
              </a:spcBef>
            </a:pPr>
            <a:r>
              <a:rPr sz="1200" spc="-25" dirty="0">
                <a:solidFill>
                  <a:srgbClr val="151515"/>
                </a:solidFill>
                <a:latin typeface="Arial"/>
                <a:cs typeface="Arial"/>
              </a:rPr>
              <a:t>дата </a:t>
            </a:r>
            <a:r>
              <a:rPr sz="1200" dirty="0">
                <a:solidFill>
                  <a:srgbClr val="151515"/>
                </a:solidFill>
                <a:latin typeface="Arial"/>
                <a:cs typeface="Arial"/>
              </a:rPr>
              <a:t>и </a:t>
            </a:r>
            <a:r>
              <a:rPr sz="1200" spc="-15" dirty="0">
                <a:solidFill>
                  <a:srgbClr val="151515"/>
                </a:solidFill>
                <a:latin typeface="Arial"/>
                <a:cs typeface="Arial"/>
              </a:rPr>
              <a:t>место </a:t>
            </a:r>
            <a:r>
              <a:rPr sz="1200" spc="-10" dirty="0">
                <a:solidFill>
                  <a:srgbClr val="151515"/>
                </a:solidFill>
                <a:latin typeface="Arial"/>
                <a:cs typeface="Arial"/>
              </a:rPr>
              <a:t>событий,  описываемых </a:t>
            </a:r>
            <a:r>
              <a:rPr sz="1200" dirty="0">
                <a:solidFill>
                  <a:srgbClr val="151515"/>
                </a:solidFill>
                <a:latin typeface="Arial"/>
                <a:cs typeface="Arial"/>
              </a:rPr>
              <a:t>в</a:t>
            </a:r>
            <a:r>
              <a:rPr sz="1200" spc="-85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515"/>
                </a:solidFill>
                <a:latin typeface="Arial"/>
                <a:cs typeface="Arial"/>
              </a:rPr>
              <a:t>обращении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241935">
              <a:lnSpc>
                <a:spcPct val="100000"/>
              </a:lnSpc>
              <a:spcBef>
                <a:spcPts val="855"/>
              </a:spcBef>
            </a:pPr>
            <a:r>
              <a:rPr sz="1200" spc="-10" dirty="0">
                <a:solidFill>
                  <a:srgbClr val="151515"/>
                </a:solidFill>
                <a:latin typeface="Arial"/>
                <a:cs typeface="Arial"/>
              </a:rPr>
              <a:t>суть</a:t>
            </a:r>
            <a:r>
              <a:rPr sz="1200" spc="-25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151515"/>
                </a:solidFill>
                <a:latin typeface="Arial"/>
                <a:cs typeface="Arial"/>
              </a:rPr>
              <a:t>проблемы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Times New Roman"/>
              <a:cs typeface="Times New Roman"/>
            </a:endParaRPr>
          </a:p>
          <a:p>
            <a:pPr marL="238125">
              <a:lnSpc>
                <a:spcPct val="100000"/>
              </a:lnSpc>
            </a:pPr>
            <a:r>
              <a:rPr sz="1200" spc="-15" dirty="0">
                <a:solidFill>
                  <a:srgbClr val="151515"/>
                </a:solidFill>
                <a:latin typeface="Arial"/>
                <a:cs typeface="Arial"/>
              </a:rPr>
              <a:t>краткое </a:t>
            </a:r>
            <a:r>
              <a:rPr sz="1200" spc="-20" dirty="0">
                <a:solidFill>
                  <a:srgbClr val="151515"/>
                </a:solidFill>
                <a:latin typeface="Arial"/>
                <a:cs typeface="Arial"/>
              </a:rPr>
              <a:t>обезличенное</a:t>
            </a:r>
            <a:r>
              <a:rPr sz="1200" spc="-10" dirty="0">
                <a:solidFill>
                  <a:srgbClr val="151515"/>
                </a:solidFill>
                <a:latin typeface="Arial"/>
                <a:cs typeface="Arial"/>
              </a:rPr>
              <a:t> описание</a:t>
            </a:r>
            <a:endParaRPr sz="1200">
              <a:latin typeface="Arial"/>
              <a:cs typeface="Arial"/>
            </a:endParaRPr>
          </a:p>
          <a:p>
            <a:pPr marL="234315">
              <a:lnSpc>
                <a:spcPct val="100000"/>
              </a:lnSpc>
              <a:spcBef>
                <a:spcPts val="145"/>
              </a:spcBef>
            </a:pPr>
            <a:r>
              <a:rPr sz="1200" spc="-10" dirty="0">
                <a:solidFill>
                  <a:srgbClr val="151515"/>
                </a:solidFill>
                <a:latin typeface="Arial"/>
                <a:cs typeface="Arial"/>
              </a:rPr>
              <a:t>для </a:t>
            </a:r>
            <a:r>
              <a:rPr sz="1200" spc="-15" dirty="0">
                <a:solidFill>
                  <a:srgbClr val="151515"/>
                </a:solidFill>
                <a:latin typeface="Arial"/>
                <a:cs typeface="Arial"/>
              </a:rPr>
              <a:t>публикации во </a:t>
            </a:r>
            <a:r>
              <a:rPr sz="1200" spc="-10" dirty="0">
                <a:solidFill>
                  <a:srgbClr val="151515"/>
                </a:solidFill>
                <a:latin typeface="Arial"/>
                <a:cs typeface="Arial"/>
              </a:rPr>
              <a:t>внешней части</a:t>
            </a:r>
            <a:r>
              <a:rPr sz="1200" spc="30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515"/>
                </a:solidFill>
                <a:latin typeface="Arial"/>
                <a:cs typeface="Arial"/>
              </a:rPr>
              <a:t>платформы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>
              <a:latin typeface="Times New Roman"/>
              <a:cs typeface="Times New Roman"/>
            </a:endParaRPr>
          </a:p>
          <a:p>
            <a:pPr marL="247015" marR="1103630" indent="635">
              <a:lnSpc>
                <a:spcPct val="111700"/>
              </a:lnSpc>
            </a:pPr>
            <a:r>
              <a:rPr sz="1200" spc="-15" dirty="0">
                <a:solidFill>
                  <a:srgbClr val="151515"/>
                </a:solidFill>
                <a:latin typeface="Arial"/>
                <a:cs typeface="Arial"/>
              </a:rPr>
              <a:t>документы, </a:t>
            </a:r>
            <a:r>
              <a:rPr sz="1200" spc="-30" dirty="0">
                <a:solidFill>
                  <a:srgbClr val="151515"/>
                </a:solidFill>
                <a:latin typeface="Arial"/>
                <a:cs typeface="Arial"/>
              </a:rPr>
              <a:t>фото </a:t>
            </a:r>
            <a:r>
              <a:rPr sz="1200" spc="-10" dirty="0">
                <a:solidFill>
                  <a:srgbClr val="151515"/>
                </a:solidFill>
                <a:latin typeface="Arial"/>
                <a:cs typeface="Arial"/>
              </a:rPr>
              <a:t>по</a:t>
            </a:r>
            <a:r>
              <a:rPr sz="1200" spc="-80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151515"/>
                </a:solidFill>
                <a:latin typeface="Arial"/>
                <a:cs typeface="Arial"/>
              </a:rPr>
              <a:t>проблеме,  </a:t>
            </a:r>
            <a:r>
              <a:rPr sz="1200" dirty="0">
                <a:solidFill>
                  <a:srgbClr val="151515"/>
                </a:solidFill>
                <a:latin typeface="Arial"/>
                <a:cs typeface="Arial"/>
              </a:rPr>
              <a:t>а </a:t>
            </a:r>
            <a:r>
              <a:rPr sz="1200" spc="-15" dirty="0">
                <a:solidFill>
                  <a:srgbClr val="151515"/>
                </a:solidFill>
                <a:latin typeface="Arial"/>
                <a:cs typeface="Arial"/>
              </a:rPr>
              <a:t>также</a:t>
            </a:r>
            <a:r>
              <a:rPr sz="1200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151515"/>
                </a:solidFill>
                <a:latin typeface="Arial"/>
                <a:cs typeface="Arial"/>
              </a:rPr>
              <a:t>документы,</a:t>
            </a:r>
            <a:endParaRPr sz="1200">
              <a:latin typeface="Arial"/>
              <a:cs typeface="Arial"/>
            </a:endParaRPr>
          </a:p>
          <a:p>
            <a:pPr marL="241935">
              <a:lnSpc>
                <a:spcPct val="100000"/>
              </a:lnSpc>
              <a:spcBef>
                <a:spcPts val="360"/>
              </a:spcBef>
            </a:pPr>
            <a:r>
              <a:rPr sz="1200" spc="-15" dirty="0">
                <a:solidFill>
                  <a:srgbClr val="151515"/>
                </a:solidFill>
                <a:latin typeface="Arial"/>
                <a:cs typeface="Arial"/>
              </a:rPr>
              <a:t>подтверждающие полномочия</a:t>
            </a:r>
            <a:r>
              <a:rPr sz="1200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515"/>
                </a:solidFill>
                <a:latin typeface="Arial"/>
                <a:cs typeface="Arial"/>
              </a:rPr>
              <a:t>заявителя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227819" y="313435"/>
            <a:ext cx="246888" cy="2468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60233" y="463018"/>
            <a:ext cx="43180" cy="17145"/>
          </a:xfrm>
          <a:custGeom>
            <a:avLst/>
            <a:gdLst/>
            <a:ahLst/>
            <a:cxnLst/>
            <a:rect l="l" t="t" r="r" b="b"/>
            <a:pathLst>
              <a:path w="43179" h="17145">
                <a:moveTo>
                  <a:pt x="0" y="0"/>
                </a:moveTo>
                <a:lnTo>
                  <a:pt x="19795" y="16946"/>
                </a:lnTo>
                <a:lnTo>
                  <a:pt x="30998" y="15041"/>
                </a:lnTo>
                <a:lnTo>
                  <a:pt x="39923" y="9673"/>
                </a:lnTo>
                <a:lnTo>
                  <a:pt x="42730" y="5718"/>
                </a:lnTo>
                <a:lnTo>
                  <a:pt x="8366" y="57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572071" y="406675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29" h="62229">
                <a:moveTo>
                  <a:pt x="31139" y="0"/>
                </a:moveTo>
                <a:lnTo>
                  <a:pt x="20612" y="0"/>
                </a:lnTo>
                <a:lnTo>
                  <a:pt x="23060" y="8166"/>
                </a:lnTo>
                <a:lnTo>
                  <a:pt x="23060" y="19394"/>
                </a:lnTo>
                <a:lnTo>
                  <a:pt x="17754" y="23886"/>
                </a:lnTo>
                <a:lnTo>
                  <a:pt x="0" y="23886"/>
                </a:lnTo>
                <a:lnTo>
                  <a:pt x="0" y="33888"/>
                </a:lnTo>
                <a:lnTo>
                  <a:pt x="18572" y="33888"/>
                </a:lnTo>
                <a:lnTo>
                  <a:pt x="24691" y="39403"/>
                </a:lnTo>
                <a:lnTo>
                  <a:pt x="24691" y="52876"/>
                </a:lnTo>
                <a:lnTo>
                  <a:pt x="19998" y="62062"/>
                </a:lnTo>
                <a:lnTo>
                  <a:pt x="30892" y="62062"/>
                </a:lnTo>
                <a:lnTo>
                  <a:pt x="33987" y="57701"/>
                </a:lnTo>
                <a:lnTo>
                  <a:pt x="36121" y="46954"/>
                </a:lnTo>
                <a:lnTo>
                  <a:pt x="36324" y="38994"/>
                </a:lnTo>
                <a:lnTo>
                  <a:pt x="31836" y="32050"/>
                </a:lnTo>
                <a:lnTo>
                  <a:pt x="24691" y="28173"/>
                </a:lnTo>
                <a:lnTo>
                  <a:pt x="31222" y="24702"/>
                </a:lnTo>
                <a:lnTo>
                  <a:pt x="34693" y="18171"/>
                </a:lnTo>
                <a:lnTo>
                  <a:pt x="34693" y="11432"/>
                </a:lnTo>
                <a:lnTo>
                  <a:pt x="32251" y="1259"/>
                </a:lnTo>
                <a:lnTo>
                  <a:pt x="311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558807" y="395449"/>
            <a:ext cx="44450" cy="16510"/>
          </a:xfrm>
          <a:custGeom>
            <a:avLst/>
            <a:gdLst/>
            <a:ahLst/>
            <a:cxnLst/>
            <a:rect l="l" t="t" r="r" b="b"/>
            <a:pathLst>
              <a:path w="44450" h="16509">
                <a:moveTo>
                  <a:pt x="22039" y="0"/>
                </a:moveTo>
                <a:lnTo>
                  <a:pt x="14080" y="0"/>
                </a:lnTo>
                <a:lnTo>
                  <a:pt x="5918" y="2653"/>
                </a:lnTo>
                <a:lnTo>
                  <a:pt x="0" y="6530"/>
                </a:lnTo>
                <a:lnTo>
                  <a:pt x="4488" y="16330"/>
                </a:lnTo>
                <a:lnTo>
                  <a:pt x="12242" y="11225"/>
                </a:lnTo>
                <a:lnTo>
                  <a:pt x="44403" y="11225"/>
                </a:lnTo>
                <a:lnTo>
                  <a:pt x="39283" y="5433"/>
                </a:lnTo>
                <a:lnTo>
                  <a:pt x="30910" y="1329"/>
                </a:lnTo>
                <a:lnTo>
                  <a:pt x="22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627107" y="395731"/>
            <a:ext cx="82296" cy="853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131652" y="396878"/>
            <a:ext cx="46990" cy="81915"/>
          </a:xfrm>
          <a:custGeom>
            <a:avLst/>
            <a:gdLst/>
            <a:ahLst/>
            <a:cxnLst/>
            <a:rect l="l" t="t" r="r" b="b"/>
            <a:pathLst>
              <a:path w="46990" h="81915">
                <a:moveTo>
                  <a:pt x="46732" y="0"/>
                </a:moveTo>
                <a:lnTo>
                  <a:pt x="0" y="0"/>
                </a:lnTo>
                <a:lnTo>
                  <a:pt x="0" y="81657"/>
                </a:lnTo>
                <a:lnTo>
                  <a:pt x="46732" y="81657"/>
                </a:lnTo>
                <a:lnTo>
                  <a:pt x="46732" y="70838"/>
                </a:lnTo>
                <a:lnTo>
                  <a:pt x="12445" y="70838"/>
                </a:lnTo>
                <a:lnTo>
                  <a:pt x="12445" y="43685"/>
                </a:lnTo>
                <a:lnTo>
                  <a:pt x="44079" y="43685"/>
                </a:lnTo>
                <a:lnTo>
                  <a:pt x="44079" y="32865"/>
                </a:lnTo>
                <a:lnTo>
                  <a:pt x="12445" y="32865"/>
                </a:lnTo>
                <a:lnTo>
                  <a:pt x="12445" y="10817"/>
                </a:lnTo>
                <a:lnTo>
                  <a:pt x="46732" y="10817"/>
                </a:lnTo>
                <a:lnTo>
                  <a:pt x="467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034919" y="396878"/>
            <a:ext cx="60960" cy="81915"/>
          </a:xfrm>
          <a:custGeom>
            <a:avLst/>
            <a:gdLst/>
            <a:ahLst/>
            <a:cxnLst/>
            <a:rect l="l" t="t" r="r" b="b"/>
            <a:pathLst>
              <a:path w="60959" h="81915">
                <a:moveTo>
                  <a:pt x="12245" y="0"/>
                </a:moveTo>
                <a:lnTo>
                  <a:pt x="0" y="0"/>
                </a:lnTo>
                <a:lnTo>
                  <a:pt x="0" y="81657"/>
                </a:lnTo>
                <a:lnTo>
                  <a:pt x="12245" y="81657"/>
                </a:lnTo>
                <a:lnTo>
                  <a:pt x="12245" y="43685"/>
                </a:lnTo>
                <a:lnTo>
                  <a:pt x="60812" y="43685"/>
                </a:lnTo>
                <a:lnTo>
                  <a:pt x="60812" y="32865"/>
                </a:lnTo>
                <a:lnTo>
                  <a:pt x="12245" y="32865"/>
                </a:lnTo>
                <a:lnTo>
                  <a:pt x="122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083489" y="440563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241" y="0"/>
                </a:moveTo>
                <a:lnTo>
                  <a:pt x="0" y="0"/>
                </a:lnTo>
                <a:lnTo>
                  <a:pt x="0" y="37971"/>
                </a:lnTo>
                <a:lnTo>
                  <a:pt x="12241" y="37971"/>
                </a:lnTo>
                <a:lnTo>
                  <a:pt x="12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083489" y="396878"/>
            <a:ext cx="12700" cy="33020"/>
          </a:xfrm>
          <a:custGeom>
            <a:avLst/>
            <a:gdLst/>
            <a:ahLst/>
            <a:cxnLst/>
            <a:rect l="l" t="t" r="r" b="b"/>
            <a:pathLst>
              <a:path w="12700" h="33020">
                <a:moveTo>
                  <a:pt x="12241" y="0"/>
                </a:moveTo>
                <a:lnTo>
                  <a:pt x="0" y="0"/>
                </a:lnTo>
                <a:lnTo>
                  <a:pt x="0" y="32865"/>
                </a:lnTo>
                <a:lnTo>
                  <a:pt x="12241" y="32865"/>
                </a:lnTo>
                <a:lnTo>
                  <a:pt x="12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855707" y="395731"/>
            <a:ext cx="67055" cy="853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775128" y="396878"/>
            <a:ext cx="45085" cy="81915"/>
          </a:xfrm>
          <a:custGeom>
            <a:avLst/>
            <a:gdLst/>
            <a:ahLst/>
            <a:cxnLst/>
            <a:rect l="l" t="t" r="r" b="b"/>
            <a:pathLst>
              <a:path w="45084" h="81915">
                <a:moveTo>
                  <a:pt x="43672" y="0"/>
                </a:moveTo>
                <a:lnTo>
                  <a:pt x="0" y="0"/>
                </a:lnTo>
                <a:lnTo>
                  <a:pt x="0" y="81657"/>
                </a:lnTo>
                <a:lnTo>
                  <a:pt x="21630" y="81657"/>
                </a:lnTo>
                <a:lnTo>
                  <a:pt x="32832" y="80103"/>
                </a:lnTo>
                <a:lnTo>
                  <a:pt x="41757" y="75507"/>
                </a:lnTo>
                <a:lnTo>
                  <a:pt x="44772" y="71654"/>
                </a:lnTo>
                <a:lnTo>
                  <a:pt x="12245" y="71654"/>
                </a:lnTo>
                <a:lnTo>
                  <a:pt x="12245" y="43685"/>
                </a:lnTo>
                <a:lnTo>
                  <a:pt x="44669" y="43685"/>
                </a:lnTo>
                <a:lnTo>
                  <a:pt x="41578" y="39806"/>
                </a:lnTo>
                <a:lnTo>
                  <a:pt x="32632" y="35232"/>
                </a:lnTo>
                <a:lnTo>
                  <a:pt x="21426" y="33682"/>
                </a:lnTo>
                <a:lnTo>
                  <a:pt x="12245" y="33682"/>
                </a:lnTo>
                <a:lnTo>
                  <a:pt x="12245" y="10817"/>
                </a:lnTo>
                <a:lnTo>
                  <a:pt x="43672" y="10817"/>
                </a:lnTo>
                <a:lnTo>
                  <a:pt x="436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809208" y="440563"/>
            <a:ext cx="15875" cy="28575"/>
          </a:xfrm>
          <a:custGeom>
            <a:avLst/>
            <a:gdLst/>
            <a:ahLst/>
            <a:cxnLst/>
            <a:rect l="l" t="t" r="r" b="b"/>
            <a:pathLst>
              <a:path w="15875" h="28575">
                <a:moveTo>
                  <a:pt x="10589" y="0"/>
                </a:moveTo>
                <a:lnTo>
                  <a:pt x="0" y="0"/>
                </a:lnTo>
                <a:lnTo>
                  <a:pt x="4283" y="8168"/>
                </a:lnTo>
                <a:lnTo>
                  <a:pt x="4283" y="14086"/>
                </a:lnTo>
                <a:lnTo>
                  <a:pt x="4079" y="19800"/>
                </a:lnTo>
                <a:lnTo>
                  <a:pt x="0" y="27969"/>
                </a:lnTo>
                <a:lnTo>
                  <a:pt x="10692" y="27969"/>
                </a:lnTo>
                <a:lnTo>
                  <a:pt x="13580" y="24278"/>
                </a:lnTo>
                <a:lnTo>
                  <a:pt x="15712" y="13882"/>
                </a:lnTo>
                <a:lnTo>
                  <a:pt x="13460" y="3604"/>
                </a:lnTo>
                <a:lnTo>
                  <a:pt x="105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954508" y="463018"/>
            <a:ext cx="43180" cy="17145"/>
          </a:xfrm>
          <a:custGeom>
            <a:avLst/>
            <a:gdLst/>
            <a:ahLst/>
            <a:cxnLst/>
            <a:rect l="l" t="t" r="r" b="b"/>
            <a:pathLst>
              <a:path w="43179" h="17145">
                <a:moveTo>
                  <a:pt x="0" y="0"/>
                </a:moveTo>
                <a:lnTo>
                  <a:pt x="19795" y="16946"/>
                </a:lnTo>
                <a:lnTo>
                  <a:pt x="30999" y="15041"/>
                </a:lnTo>
                <a:lnTo>
                  <a:pt x="39923" y="9673"/>
                </a:lnTo>
                <a:lnTo>
                  <a:pt x="42730" y="5718"/>
                </a:lnTo>
                <a:lnTo>
                  <a:pt x="8368" y="57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966347" y="406675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29" h="62229">
                <a:moveTo>
                  <a:pt x="31136" y="0"/>
                </a:moveTo>
                <a:lnTo>
                  <a:pt x="20612" y="0"/>
                </a:lnTo>
                <a:lnTo>
                  <a:pt x="23060" y="8166"/>
                </a:lnTo>
                <a:lnTo>
                  <a:pt x="23060" y="19394"/>
                </a:lnTo>
                <a:lnTo>
                  <a:pt x="17753" y="23886"/>
                </a:lnTo>
                <a:lnTo>
                  <a:pt x="0" y="23886"/>
                </a:lnTo>
                <a:lnTo>
                  <a:pt x="0" y="33888"/>
                </a:lnTo>
                <a:lnTo>
                  <a:pt x="18571" y="33888"/>
                </a:lnTo>
                <a:lnTo>
                  <a:pt x="24690" y="39403"/>
                </a:lnTo>
                <a:lnTo>
                  <a:pt x="24690" y="52876"/>
                </a:lnTo>
                <a:lnTo>
                  <a:pt x="19998" y="62062"/>
                </a:lnTo>
                <a:lnTo>
                  <a:pt x="30891" y="62062"/>
                </a:lnTo>
                <a:lnTo>
                  <a:pt x="33986" y="57701"/>
                </a:lnTo>
                <a:lnTo>
                  <a:pt x="36118" y="46954"/>
                </a:lnTo>
                <a:lnTo>
                  <a:pt x="36323" y="38994"/>
                </a:lnTo>
                <a:lnTo>
                  <a:pt x="31835" y="32050"/>
                </a:lnTo>
                <a:lnTo>
                  <a:pt x="24690" y="28173"/>
                </a:lnTo>
                <a:lnTo>
                  <a:pt x="31222" y="24702"/>
                </a:lnTo>
                <a:lnTo>
                  <a:pt x="34692" y="18171"/>
                </a:lnTo>
                <a:lnTo>
                  <a:pt x="34692" y="11432"/>
                </a:lnTo>
                <a:lnTo>
                  <a:pt x="32250" y="1259"/>
                </a:lnTo>
                <a:lnTo>
                  <a:pt x="311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53082" y="395449"/>
            <a:ext cx="44450" cy="16510"/>
          </a:xfrm>
          <a:custGeom>
            <a:avLst/>
            <a:gdLst/>
            <a:ahLst/>
            <a:cxnLst/>
            <a:rect l="l" t="t" r="r" b="b"/>
            <a:pathLst>
              <a:path w="44450" h="16509">
                <a:moveTo>
                  <a:pt x="22039" y="0"/>
                </a:moveTo>
                <a:lnTo>
                  <a:pt x="14081" y="0"/>
                </a:lnTo>
                <a:lnTo>
                  <a:pt x="5919" y="2653"/>
                </a:lnTo>
                <a:lnTo>
                  <a:pt x="0" y="6530"/>
                </a:lnTo>
                <a:lnTo>
                  <a:pt x="4488" y="16330"/>
                </a:lnTo>
                <a:lnTo>
                  <a:pt x="12246" y="11225"/>
                </a:lnTo>
                <a:lnTo>
                  <a:pt x="44401" y="11225"/>
                </a:lnTo>
                <a:lnTo>
                  <a:pt x="39283" y="5433"/>
                </a:lnTo>
                <a:lnTo>
                  <a:pt x="30910" y="1329"/>
                </a:lnTo>
                <a:lnTo>
                  <a:pt x="22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200131" y="392683"/>
            <a:ext cx="70103" cy="883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2567" y="537666"/>
            <a:ext cx="364109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5" dirty="0"/>
              <a:t>Подача</a:t>
            </a:r>
            <a:r>
              <a:rPr spc="-50" dirty="0"/>
              <a:t> </a:t>
            </a:r>
            <a:r>
              <a:rPr spc="15" dirty="0"/>
              <a:t>обращения</a:t>
            </a:r>
          </a:p>
        </p:txBody>
      </p:sp>
      <p:sp>
        <p:nvSpPr>
          <p:cNvPr id="3" name="object 3"/>
          <p:cNvSpPr/>
          <p:nvPr/>
        </p:nvSpPr>
        <p:spPr>
          <a:xfrm>
            <a:off x="5155691" y="1142492"/>
            <a:ext cx="5318760" cy="6266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84382" y="1372562"/>
            <a:ext cx="5091586" cy="60353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8659" y="2684779"/>
            <a:ext cx="94487" cy="944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8659" y="3087115"/>
            <a:ext cx="94487" cy="944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8659" y="3742435"/>
            <a:ext cx="94487" cy="944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8659" y="4647691"/>
            <a:ext cx="94487" cy="944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8659" y="5303011"/>
            <a:ext cx="94487" cy="944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97049" y="1343134"/>
            <a:ext cx="3566795" cy="432244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311785">
              <a:lnSpc>
                <a:spcPct val="115599"/>
              </a:lnSpc>
              <a:spcBef>
                <a:spcPts val="140"/>
              </a:spcBef>
            </a:pPr>
            <a:r>
              <a:rPr sz="1200" spc="25" dirty="0">
                <a:solidFill>
                  <a:srgbClr val="EC412C"/>
                </a:solidFill>
                <a:latin typeface="Arial"/>
                <a:cs typeface="Arial"/>
              </a:rPr>
              <a:t>Для </a:t>
            </a:r>
            <a:r>
              <a:rPr sz="1200" spc="10" dirty="0">
                <a:solidFill>
                  <a:srgbClr val="EC412C"/>
                </a:solidFill>
                <a:latin typeface="Arial"/>
                <a:cs typeface="Arial"/>
              </a:rPr>
              <a:t>дополнительного </a:t>
            </a:r>
            <a:r>
              <a:rPr sz="1200" spc="20" dirty="0">
                <a:solidFill>
                  <a:srgbClr val="EC412C"/>
                </a:solidFill>
                <a:latin typeface="Arial"/>
                <a:cs typeface="Arial"/>
              </a:rPr>
              <a:t>общественного  </a:t>
            </a:r>
            <a:r>
              <a:rPr sz="1200" spc="25" dirty="0">
                <a:solidFill>
                  <a:srgbClr val="EC412C"/>
                </a:solidFill>
                <a:latin typeface="Arial"/>
                <a:cs typeface="Arial"/>
              </a:rPr>
              <a:t>контроля, </a:t>
            </a:r>
            <a:r>
              <a:rPr sz="1200" dirty="0">
                <a:solidFill>
                  <a:srgbClr val="EC412C"/>
                </a:solidFill>
                <a:latin typeface="Arial"/>
                <a:cs typeface="Arial"/>
              </a:rPr>
              <a:t>а </a:t>
            </a:r>
            <a:r>
              <a:rPr sz="1200" spc="20" dirty="0">
                <a:solidFill>
                  <a:srgbClr val="EC412C"/>
                </a:solidFill>
                <a:latin typeface="Arial"/>
                <a:cs typeface="Arial"/>
              </a:rPr>
              <a:t>также получения </a:t>
            </a:r>
            <a:r>
              <a:rPr sz="1200" spc="25" dirty="0">
                <a:solidFill>
                  <a:srgbClr val="EC412C"/>
                </a:solidFill>
                <a:latin typeface="Arial"/>
                <a:cs typeface="Arial"/>
              </a:rPr>
              <a:t>экспертной  </a:t>
            </a:r>
            <a:r>
              <a:rPr sz="1200" spc="20" dirty="0">
                <a:solidFill>
                  <a:srgbClr val="EC412C"/>
                </a:solidFill>
                <a:latin typeface="Arial"/>
                <a:cs typeface="Arial"/>
              </a:rPr>
              <a:t>оценки </a:t>
            </a:r>
            <a:r>
              <a:rPr sz="1200" spc="10" dirty="0">
                <a:solidFill>
                  <a:srgbClr val="EC412C"/>
                </a:solidFill>
                <a:latin typeface="Arial"/>
                <a:cs typeface="Arial"/>
              </a:rPr>
              <a:t>предприниматель </a:t>
            </a:r>
            <a:r>
              <a:rPr sz="1200" spc="5" dirty="0">
                <a:solidFill>
                  <a:srgbClr val="EC412C"/>
                </a:solidFill>
                <a:latin typeface="Arial"/>
                <a:cs typeface="Arial"/>
              </a:rPr>
              <a:t>может </a:t>
            </a:r>
            <a:r>
              <a:rPr sz="1200" spc="20" dirty="0">
                <a:solidFill>
                  <a:srgbClr val="EC412C"/>
                </a:solidFill>
                <a:latin typeface="Arial"/>
                <a:cs typeface="Arial"/>
              </a:rPr>
              <a:t>указать  </a:t>
            </a:r>
            <a:r>
              <a:rPr sz="1200" spc="10" dirty="0">
                <a:solidFill>
                  <a:srgbClr val="EC412C"/>
                </a:solidFill>
                <a:latin typeface="Arial"/>
                <a:cs typeface="Arial"/>
              </a:rPr>
              <a:t>одну </a:t>
            </a:r>
            <a:r>
              <a:rPr sz="1200" spc="25" dirty="0">
                <a:solidFill>
                  <a:srgbClr val="EC412C"/>
                </a:solidFill>
                <a:latin typeface="Arial"/>
                <a:cs typeface="Arial"/>
              </a:rPr>
              <a:t>или </a:t>
            </a:r>
            <a:r>
              <a:rPr sz="1200" spc="30" dirty="0">
                <a:solidFill>
                  <a:srgbClr val="EC412C"/>
                </a:solidFill>
                <a:latin typeface="Arial"/>
                <a:cs typeface="Arial"/>
              </a:rPr>
              <a:t>несколько </a:t>
            </a:r>
            <a:r>
              <a:rPr sz="1200" spc="20" dirty="0">
                <a:solidFill>
                  <a:srgbClr val="EC412C"/>
                </a:solidFill>
                <a:latin typeface="Arial"/>
                <a:cs typeface="Arial"/>
              </a:rPr>
              <a:t>организаций </a:t>
            </a:r>
            <a:r>
              <a:rPr sz="1200" spc="10" dirty="0">
                <a:solidFill>
                  <a:srgbClr val="EC412C"/>
                </a:solidFill>
                <a:latin typeface="Arial"/>
                <a:cs typeface="Arial"/>
              </a:rPr>
              <a:t>из</a:t>
            </a:r>
            <a:r>
              <a:rPr sz="1200" spc="80" dirty="0">
                <a:solidFill>
                  <a:srgbClr val="EC412C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EC412C"/>
                </a:solidFill>
                <a:latin typeface="Arial"/>
                <a:cs typeface="Arial"/>
              </a:rPr>
              <a:t>списка: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imes New Roman"/>
              <a:cs typeface="Times New Roman"/>
            </a:endParaRPr>
          </a:p>
          <a:p>
            <a:pPr marL="239395">
              <a:lnSpc>
                <a:spcPct val="100000"/>
              </a:lnSpc>
              <a:spcBef>
                <a:spcPts val="5"/>
              </a:spcBef>
            </a:pPr>
            <a:r>
              <a:rPr sz="1400" spc="5" dirty="0">
                <a:solidFill>
                  <a:srgbClr val="151515"/>
                </a:solidFill>
                <a:latin typeface="Arial"/>
                <a:cs typeface="Arial"/>
              </a:rPr>
              <a:t>Бизнес-омбудсмен</a:t>
            </a:r>
            <a:endParaRPr sz="1400">
              <a:latin typeface="Arial"/>
              <a:cs typeface="Arial"/>
            </a:endParaRPr>
          </a:p>
          <a:p>
            <a:pPr marL="239395" marR="586740">
              <a:lnSpc>
                <a:spcPct val="112900"/>
              </a:lnSpc>
              <a:spcBef>
                <a:spcPts val="1100"/>
              </a:spcBef>
            </a:pPr>
            <a:r>
              <a:rPr sz="1400" spc="15" dirty="0">
                <a:solidFill>
                  <a:srgbClr val="151515"/>
                </a:solidFill>
                <a:latin typeface="Arial"/>
                <a:cs typeface="Arial"/>
              </a:rPr>
              <a:t>Общероссийская</a:t>
            </a:r>
            <a:r>
              <a:rPr sz="1400" spc="-65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151515"/>
                </a:solidFill>
                <a:latin typeface="Arial"/>
                <a:cs typeface="Arial"/>
              </a:rPr>
              <a:t>общественная  </a:t>
            </a:r>
            <a:r>
              <a:rPr sz="1400" spc="10" dirty="0">
                <a:solidFill>
                  <a:srgbClr val="151515"/>
                </a:solidFill>
                <a:latin typeface="Arial"/>
                <a:cs typeface="Arial"/>
              </a:rPr>
              <a:t>организация </a:t>
            </a:r>
            <a:r>
              <a:rPr sz="1400" spc="5" dirty="0">
                <a:solidFill>
                  <a:srgbClr val="151515"/>
                </a:solidFill>
                <a:latin typeface="Arial"/>
                <a:cs typeface="Arial"/>
              </a:rPr>
              <a:t>«Деловая</a:t>
            </a:r>
            <a:r>
              <a:rPr sz="1400" spc="-10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515"/>
                </a:solidFill>
                <a:latin typeface="Arial"/>
                <a:cs typeface="Arial"/>
              </a:rPr>
              <a:t>Россия»</a:t>
            </a:r>
            <a:endParaRPr sz="1400">
              <a:latin typeface="Arial"/>
              <a:cs typeface="Arial"/>
            </a:endParaRPr>
          </a:p>
          <a:p>
            <a:pPr marL="239395" marR="5080">
              <a:lnSpc>
                <a:spcPct val="115700"/>
              </a:lnSpc>
              <a:spcBef>
                <a:spcPts val="1275"/>
              </a:spcBef>
            </a:pPr>
            <a:r>
              <a:rPr sz="1400" spc="15" dirty="0">
                <a:solidFill>
                  <a:srgbClr val="151515"/>
                </a:solidFill>
                <a:latin typeface="Arial"/>
                <a:cs typeface="Arial"/>
              </a:rPr>
              <a:t>Общероссийская общественная  </a:t>
            </a:r>
            <a:r>
              <a:rPr sz="1400" spc="10" dirty="0">
                <a:solidFill>
                  <a:srgbClr val="151515"/>
                </a:solidFill>
                <a:latin typeface="Arial"/>
                <a:cs typeface="Arial"/>
              </a:rPr>
              <a:t>организация малого </a:t>
            </a:r>
            <a:r>
              <a:rPr sz="1400" dirty="0">
                <a:solidFill>
                  <a:srgbClr val="151515"/>
                </a:solidFill>
                <a:latin typeface="Arial"/>
                <a:cs typeface="Arial"/>
              </a:rPr>
              <a:t>и среднего  предпринимательства </a:t>
            </a:r>
            <a:r>
              <a:rPr sz="1400" spc="20" dirty="0">
                <a:solidFill>
                  <a:srgbClr val="151515"/>
                </a:solidFill>
                <a:latin typeface="Arial"/>
                <a:cs typeface="Arial"/>
              </a:rPr>
              <a:t>«Опора</a:t>
            </a:r>
            <a:r>
              <a:rPr sz="1400" spc="25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515"/>
                </a:solidFill>
                <a:latin typeface="Arial"/>
                <a:cs typeface="Arial"/>
              </a:rPr>
              <a:t>России»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234315" marR="339725" indent="5080">
              <a:lnSpc>
                <a:spcPct val="112900"/>
              </a:lnSpc>
            </a:pPr>
            <a:r>
              <a:rPr sz="1400" spc="5" dirty="0">
                <a:solidFill>
                  <a:srgbClr val="151515"/>
                </a:solidFill>
                <a:latin typeface="Arial"/>
                <a:cs typeface="Arial"/>
              </a:rPr>
              <a:t>Российский </a:t>
            </a:r>
            <a:r>
              <a:rPr sz="1400" spc="15" dirty="0">
                <a:solidFill>
                  <a:srgbClr val="151515"/>
                </a:solidFill>
                <a:latin typeface="Arial"/>
                <a:cs typeface="Arial"/>
              </a:rPr>
              <a:t>союз промышленников  </a:t>
            </a:r>
            <a:r>
              <a:rPr sz="1400" dirty="0">
                <a:solidFill>
                  <a:srgbClr val="151515"/>
                </a:solidFill>
                <a:latin typeface="Arial"/>
                <a:cs typeface="Arial"/>
              </a:rPr>
              <a:t>и</a:t>
            </a:r>
            <a:r>
              <a:rPr sz="1400" spc="60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515"/>
                </a:solidFill>
                <a:latin typeface="Arial"/>
                <a:cs typeface="Arial"/>
              </a:rPr>
              <a:t>предпринимателей</a:t>
            </a:r>
            <a:endParaRPr sz="1400">
              <a:latin typeface="Arial"/>
              <a:cs typeface="Arial"/>
            </a:endParaRPr>
          </a:p>
          <a:p>
            <a:pPr marL="239395" marR="669290">
              <a:lnSpc>
                <a:spcPct val="112900"/>
              </a:lnSpc>
              <a:spcBef>
                <a:spcPts val="1295"/>
              </a:spcBef>
            </a:pPr>
            <a:r>
              <a:rPr sz="1400" spc="5" dirty="0">
                <a:solidFill>
                  <a:srgbClr val="151515"/>
                </a:solidFill>
                <a:latin typeface="Arial"/>
                <a:cs typeface="Arial"/>
              </a:rPr>
              <a:t>Торгово-промышленная</a:t>
            </a:r>
            <a:r>
              <a:rPr sz="1400" spc="-90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515"/>
                </a:solidFill>
                <a:latin typeface="Arial"/>
                <a:cs typeface="Arial"/>
              </a:rPr>
              <a:t>палата  </a:t>
            </a:r>
            <a:r>
              <a:rPr sz="1400" spc="5" dirty="0">
                <a:solidFill>
                  <a:srgbClr val="151515"/>
                </a:solidFill>
                <a:latin typeface="Arial"/>
                <a:cs typeface="Arial"/>
              </a:rPr>
              <a:t>Российской </a:t>
            </a:r>
            <a:r>
              <a:rPr sz="1400" spc="10" dirty="0">
                <a:solidFill>
                  <a:srgbClr val="151515"/>
                </a:solidFill>
                <a:latin typeface="Arial"/>
                <a:cs typeface="Arial"/>
              </a:rPr>
              <a:t>Федерации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25440" y="6294844"/>
            <a:ext cx="1186815" cy="810895"/>
          </a:xfrm>
          <a:custGeom>
            <a:avLst/>
            <a:gdLst/>
            <a:ahLst/>
            <a:cxnLst/>
            <a:rect l="l" t="t" r="r" b="b"/>
            <a:pathLst>
              <a:path w="1186814" h="810895">
                <a:moveTo>
                  <a:pt x="1186462" y="0"/>
                </a:moveTo>
                <a:lnTo>
                  <a:pt x="0" y="810758"/>
                </a:lnTo>
                <a:lnTo>
                  <a:pt x="0" y="0"/>
                </a:lnTo>
                <a:lnTo>
                  <a:pt x="1186462" y="0"/>
                </a:lnTo>
                <a:close/>
              </a:path>
            </a:pathLst>
          </a:custGeom>
          <a:ln w="12702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27819" y="313435"/>
            <a:ext cx="246888" cy="2468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60233" y="463018"/>
            <a:ext cx="43180" cy="17145"/>
          </a:xfrm>
          <a:custGeom>
            <a:avLst/>
            <a:gdLst/>
            <a:ahLst/>
            <a:cxnLst/>
            <a:rect l="l" t="t" r="r" b="b"/>
            <a:pathLst>
              <a:path w="43179" h="17145">
                <a:moveTo>
                  <a:pt x="0" y="0"/>
                </a:moveTo>
                <a:lnTo>
                  <a:pt x="19795" y="16946"/>
                </a:lnTo>
                <a:lnTo>
                  <a:pt x="30998" y="15041"/>
                </a:lnTo>
                <a:lnTo>
                  <a:pt x="39923" y="9673"/>
                </a:lnTo>
                <a:lnTo>
                  <a:pt x="42730" y="5718"/>
                </a:lnTo>
                <a:lnTo>
                  <a:pt x="8366" y="57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572071" y="406675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29" h="62229">
                <a:moveTo>
                  <a:pt x="31139" y="0"/>
                </a:moveTo>
                <a:lnTo>
                  <a:pt x="20612" y="0"/>
                </a:lnTo>
                <a:lnTo>
                  <a:pt x="23060" y="8166"/>
                </a:lnTo>
                <a:lnTo>
                  <a:pt x="23060" y="19394"/>
                </a:lnTo>
                <a:lnTo>
                  <a:pt x="17754" y="23886"/>
                </a:lnTo>
                <a:lnTo>
                  <a:pt x="0" y="23886"/>
                </a:lnTo>
                <a:lnTo>
                  <a:pt x="0" y="33888"/>
                </a:lnTo>
                <a:lnTo>
                  <a:pt x="18572" y="33888"/>
                </a:lnTo>
                <a:lnTo>
                  <a:pt x="24691" y="39403"/>
                </a:lnTo>
                <a:lnTo>
                  <a:pt x="24691" y="52876"/>
                </a:lnTo>
                <a:lnTo>
                  <a:pt x="19998" y="62062"/>
                </a:lnTo>
                <a:lnTo>
                  <a:pt x="30892" y="62062"/>
                </a:lnTo>
                <a:lnTo>
                  <a:pt x="33987" y="57701"/>
                </a:lnTo>
                <a:lnTo>
                  <a:pt x="36121" y="46954"/>
                </a:lnTo>
                <a:lnTo>
                  <a:pt x="36324" y="38994"/>
                </a:lnTo>
                <a:lnTo>
                  <a:pt x="31836" y="32050"/>
                </a:lnTo>
                <a:lnTo>
                  <a:pt x="24691" y="28173"/>
                </a:lnTo>
                <a:lnTo>
                  <a:pt x="31222" y="24702"/>
                </a:lnTo>
                <a:lnTo>
                  <a:pt x="34693" y="18171"/>
                </a:lnTo>
                <a:lnTo>
                  <a:pt x="34693" y="11432"/>
                </a:lnTo>
                <a:lnTo>
                  <a:pt x="32251" y="1259"/>
                </a:lnTo>
                <a:lnTo>
                  <a:pt x="311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558807" y="395449"/>
            <a:ext cx="44450" cy="16510"/>
          </a:xfrm>
          <a:custGeom>
            <a:avLst/>
            <a:gdLst/>
            <a:ahLst/>
            <a:cxnLst/>
            <a:rect l="l" t="t" r="r" b="b"/>
            <a:pathLst>
              <a:path w="44450" h="16509">
                <a:moveTo>
                  <a:pt x="22039" y="0"/>
                </a:moveTo>
                <a:lnTo>
                  <a:pt x="14080" y="0"/>
                </a:lnTo>
                <a:lnTo>
                  <a:pt x="5918" y="2653"/>
                </a:lnTo>
                <a:lnTo>
                  <a:pt x="0" y="6530"/>
                </a:lnTo>
                <a:lnTo>
                  <a:pt x="4488" y="16330"/>
                </a:lnTo>
                <a:lnTo>
                  <a:pt x="12242" y="11225"/>
                </a:lnTo>
                <a:lnTo>
                  <a:pt x="44403" y="11225"/>
                </a:lnTo>
                <a:lnTo>
                  <a:pt x="39283" y="5433"/>
                </a:lnTo>
                <a:lnTo>
                  <a:pt x="30910" y="1329"/>
                </a:lnTo>
                <a:lnTo>
                  <a:pt x="22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627107" y="395731"/>
            <a:ext cx="82296" cy="853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131652" y="396878"/>
            <a:ext cx="46990" cy="81915"/>
          </a:xfrm>
          <a:custGeom>
            <a:avLst/>
            <a:gdLst/>
            <a:ahLst/>
            <a:cxnLst/>
            <a:rect l="l" t="t" r="r" b="b"/>
            <a:pathLst>
              <a:path w="46990" h="81915">
                <a:moveTo>
                  <a:pt x="46732" y="0"/>
                </a:moveTo>
                <a:lnTo>
                  <a:pt x="0" y="0"/>
                </a:lnTo>
                <a:lnTo>
                  <a:pt x="0" y="81657"/>
                </a:lnTo>
                <a:lnTo>
                  <a:pt x="46732" y="81657"/>
                </a:lnTo>
                <a:lnTo>
                  <a:pt x="46732" y="70838"/>
                </a:lnTo>
                <a:lnTo>
                  <a:pt x="12445" y="70838"/>
                </a:lnTo>
                <a:lnTo>
                  <a:pt x="12445" y="43685"/>
                </a:lnTo>
                <a:lnTo>
                  <a:pt x="44079" y="43685"/>
                </a:lnTo>
                <a:lnTo>
                  <a:pt x="44079" y="32865"/>
                </a:lnTo>
                <a:lnTo>
                  <a:pt x="12445" y="32865"/>
                </a:lnTo>
                <a:lnTo>
                  <a:pt x="12445" y="10817"/>
                </a:lnTo>
                <a:lnTo>
                  <a:pt x="46732" y="10817"/>
                </a:lnTo>
                <a:lnTo>
                  <a:pt x="467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034919" y="396878"/>
            <a:ext cx="60960" cy="81915"/>
          </a:xfrm>
          <a:custGeom>
            <a:avLst/>
            <a:gdLst/>
            <a:ahLst/>
            <a:cxnLst/>
            <a:rect l="l" t="t" r="r" b="b"/>
            <a:pathLst>
              <a:path w="60959" h="81915">
                <a:moveTo>
                  <a:pt x="12245" y="0"/>
                </a:moveTo>
                <a:lnTo>
                  <a:pt x="0" y="0"/>
                </a:lnTo>
                <a:lnTo>
                  <a:pt x="0" y="81657"/>
                </a:lnTo>
                <a:lnTo>
                  <a:pt x="12245" y="81657"/>
                </a:lnTo>
                <a:lnTo>
                  <a:pt x="12245" y="43685"/>
                </a:lnTo>
                <a:lnTo>
                  <a:pt x="60812" y="43685"/>
                </a:lnTo>
                <a:lnTo>
                  <a:pt x="60812" y="32865"/>
                </a:lnTo>
                <a:lnTo>
                  <a:pt x="12245" y="32865"/>
                </a:lnTo>
                <a:lnTo>
                  <a:pt x="122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083489" y="440563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241" y="0"/>
                </a:moveTo>
                <a:lnTo>
                  <a:pt x="0" y="0"/>
                </a:lnTo>
                <a:lnTo>
                  <a:pt x="0" y="37971"/>
                </a:lnTo>
                <a:lnTo>
                  <a:pt x="12241" y="37971"/>
                </a:lnTo>
                <a:lnTo>
                  <a:pt x="12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083489" y="396878"/>
            <a:ext cx="12700" cy="33020"/>
          </a:xfrm>
          <a:custGeom>
            <a:avLst/>
            <a:gdLst/>
            <a:ahLst/>
            <a:cxnLst/>
            <a:rect l="l" t="t" r="r" b="b"/>
            <a:pathLst>
              <a:path w="12700" h="33020">
                <a:moveTo>
                  <a:pt x="12241" y="0"/>
                </a:moveTo>
                <a:lnTo>
                  <a:pt x="0" y="0"/>
                </a:lnTo>
                <a:lnTo>
                  <a:pt x="0" y="32865"/>
                </a:lnTo>
                <a:lnTo>
                  <a:pt x="12241" y="32865"/>
                </a:lnTo>
                <a:lnTo>
                  <a:pt x="12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855707" y="395731"/>
            <a:ext cx="67055" cy="853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775128" y="396878"/>
            <a:ext cx="45085" cy="81915"/>
          </a:xfrm>
          <a:custGeom>
            <a:avLst/>
            <a:gdLst/>
            <a:ahLst/>
            <a:cxnLst/>
            <a:rect l="l" t="t" r="r" b="b"/>
            <a:pathLst>
              <a:path w="45084" h="81915">
                <a:moveTo>
                  <a:pt x="43672" y="0"/>
                </a:moveTo>
                <a:lnTo>
                  <a:pt x="0" y="0"/>
                </a:lnTo>
                <a:lnTo>
                  <a:pt x="0" y="81657"/>
                </a:lnTo>
                <a:lnTo>
                  <a:pt x="21630" y="81657"/>
                </a:lnTo>
                <a:lnTo>
                  <a:pt x="32832" y="80103"/>
                </a:lnTo>
                <a:lnTo>
                  <a:pt x="41757" y="75507"/>
                </a:lnTo>
                <a:lnTo>
                  <a:pt x="44772" y="71654"/>
                </a:lnTo>
                <a:lnTo>
                  <a:pt x="12245" y="71654"/>
                </a:lnTo>
                <a:lnTo>
                  <a:pt x="12245" y="43685"/>
                </a:lnTo>
                <a:lnTo>
                  <a:pt x="44669" y="43685"/>
                </a:lnTo>
                <a:lnTo>
                  <a:pt x="41578" y="39806"/>
                </a:lnTo>
                <a:lnTo>
                  <a:pt x="32632" y="35232"/>
                </a:lnTo>
                <a:lnTo>
                  <a:pt x="21426" y="33682"/>
                </a:lnTo>
                <a:lnTo>
                  <a:pt x="12245" y="33682"/>
                </a:lnTo>
                <a:lnTo>
                  <a:pt x="12245" y="10817"/>
                </a:lnTo>
                <a:lnTo>
                  <a:pt x="43672" y="10817"/>
                </a:lnTo>
                <a:lnTo>
                  <a:pt x="436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809208" y="440563"/>
            <a:ext cx="15875" cy="28575"/>
          </a:xfrm>
          <a:custGeom>
            <a:avLst/>
            <a:gdLst/>
            <a:ahLst/>
            <a:cxnLst/>
            <a:rect l="l" t="t" r="r" b="b"/>
            <a:pathLst>
              <a:path w="15875" h="28575">
                <a:moveTo>
                  <a:pt x="10589" y="0"/>
                </a:moveTo>
                <a:lnTo>
                  <a:pt x="0" y="0"/>
                </a:lnTo>
                <a:lnTo>
                  <a:pt x="4283" y="8168"/>
                </a:lnTo>
                <a:lnTo>
                  <a:pt x="4283" y="14086"/>
                </a:lnTo>
                <a:lnTo>
                  <a:pt x="4079" y="19800"/>
                </a:lnTo>
                <a:lnTo>
                  <a:pt x="0" y="27969"/>
                </a:lnTo>
                <a:lnTo>
                  <a:pt x="10692" y="27969"/>
                </a:lnTo>
                <a:lnTo>
                  <a:pt x="13580" y="24278"/>
                </a:lnTo>
                <a:lnTo>
                  <a:pt x="15712" y="13882"/>
                </a:lnTo>
                <a:lnTo>
                  <a:pt x="13460" y="3604"/>
                </a:lnTo>
                <a:lnTo>
                  <a:pt x="105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954508" y="463018"/>
            <a:ext cx="43180" cy="17145"/>
          </a:xfrm>
          <a:custGeom>
            <a:avLst/>
            <a:gdLst/>
            <a:ahLst/>
            <a:cxnLst/>
            <a:rect l="l" t="t" r="r" b="b"/>
            <a:pathLst>
              <a:path w="43179" h="17145">
                <a:moveTo>
                  <a:pt x="0" y="0"/>
                </a:moveTo>
                <a:lnTo>
                  <a:pt x="19795" y="16946"/>
                </a:lnTo>
                <a:lnTo>
                  <a:pt x="30999" y="15041"/>
                </a:lnTo>
                <a:lnTo>
                  <a:pt x="39923" y="9673"/>
                </a:lnTo>
                <a:lnTo>
                  <a:pt x="42730" y="5718"/>
                </a:lnTo>
                <a:lnTo>
                  <a:pt x="8368" y="57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966347" y="406675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29" h="62229">
                <a:moveTo>
                  <a:pt x="31136" y="0"/>
                </a:moveTo>
                <a:lnTo>
                  <a:pt x="20612" y="0"/>
                </a:lnTo>
                <a:lnTo>
                  <a:pt x="23060" y="8166"/>
                </a:lnTo>
                <a:lnTo>
                  <a:pt x="23060" y="19394"/>
                </a:lnTo>
                <a:lnTo>
                  <a:pt x="17753" y="23886"/>
                </a:lnTo>
                <a:lnTo>
                  <a:pt x="0" y="23886"/>
                </a:lnTo>
                <a:lnTo>
                  <a:pt x="0" y="33888"/>
                </a:lnTo>
                <a:lnTo>
                  <a:pt x="18571" y="33888"/>
                </a:lnTo>
                <a:lnTo>
                  <a:pt x="24690" y="39403"/>
                </a:lnTo>
                <a:lnTo>
                  <a:pt x="24690" y="52876"/>
                </a:lnTo>
                <a:lnTo>
                  <a:pt x="19998" y="62062"/>
                </a:lnTo>
                <a:lnTo>
                  <a:pt x="30891" y="62062"/>
                </a:lnTo>
                <a:lnTo>
                  <a:pt x="33986" y="57701"/>
                </a:lnTo>
                <a:lnTo>
                  <a:pt x="36118" y="46954"/>
                </a:lnTo>
                <a:lnTo>
                  <a:pt x="36323" y="38994"/>
                </a:lnTo>
                <a:lnTo>
                  <a:pt x="31835" y="32050"/>
                </a:lnTo>
                <a:lnTo>
                  <a:pt x="24690" y="28173"/>
                </a:lnTo>
                <a:lnTo>
                  <a:pt x="31222" y="24702"/>
                </a:lnTo>
                <a:lnTo>
                  <a:pt x="34692" y="18171"/>
                </a:lnTo>
                <a:lnTo>
                  <a:pt x="34692" y="11432"/>
                </a:lnTo>
                <a:lnTo>
                  <a:pt x="32250" y="1259"/>
                </a:lnTo>
                <a:lnTo>
                  <a:pt x="311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53082" y="395449"/>
            <a:ext cx="44450" cy="16510"/>
          </a:xfrm>
          <a:custGeom>
            <a:avLst/>
            <a:gdLst/>
            <a:ahLst/>
            <a:cxnLst/>
            <a:rect l="l" t="t" r="r" b="b"/>
            <a:pathLst>
              <a:path w="44450" h="16509">
                <a:moveTo>
                  <a:pt x="22039" y="0"/>
                </a:moveTo>
                <a:lnTo>
                  <a:pt x="14081" y="0"/>
                </a:lnTo>
                <a:lnTo>
                  <a:pt x="5919" y="2653"/>
                </a:lnTo>
                <a:lnTo>
                  <a:pt x="0" y="6530"/>
                </a:lnTo>
                <a:lnTo>
                  <a:pt x="4488" y="16330"/>
                </a:lnTo>
                <a:lnTo>
                  <a:pt x="12246" y="11225"/>
                </a:lnTo>
                <a:lnTo>
                  <a:pt x="44401" y="11225"/>
                </a:lnTo>
                <a:lnTo>
                  <a:pt x="39283" y="5433"/>
                </a:lnTo>
                <a:lnTo>
                  <a:pt x="30910" y="1329"/>
                </a:lnTo>
                <a:lnTo>
                  <a:pt x="22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200131" y="392683"/>
            <a:ext cx="70103" cy="883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52644" y="1142492"/>
            <a:ext cx="5321808" cy="6266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81001" y="1372562"/>
            <a:ext cx="5094966" cy="60353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2615367"/>
            <a:ext cx="4330065" cy="4792980"/>
          </a:xfrm>
          <a:custGeom>
            <a:avLst/>
            <a:gdLst/>
            <a:ahLst/>
            <a:cxnLst/>
            <a:rect l="l" t="t" r="r" b="b"/>
            <a:pathLst>
              <a:path w="4330065" h="4792980">
                <a:moveTo>
                  <a:pt x="0" y="7538"/>
                </a:moveTo>
                <a:lnTo>
                  <a:pt x="4321500" y="0"/>
                </a:lnTo>
                <a:lnTo>
                  <a:pt x="4329754" y="3946647"/>
                </a:lnTo>
                <a:lnTo>
                  <a:pt x="2860479" y="4792586"/>
                </a:lnTo>
              </a:path>
            </a:pathLst>
          </a:custGeom>
          <a:ln w="14200">
            <a:solidFill>
              <a:srgbClr val="EC41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6877" y="5991081"/>
            <a:ext cx="1186815" cy="810895"/>
          </a:xfrm>
          <a:custGeom>
            <a:avLst/>
            <a:gdLst/>
            <a:ahLst/>
            <a:cxnLst/>
            <a:rect l="l" t="t" r="r" b="b"/>
            <a:pathLst>
              <a:path w="1186814" h="810895">
                <a:moveTo>
                  <a:pt x="0" y="0"/>
                </a:moveTo>
                <a:lnTo>
                  <a:pt x="1186455" y="810758"/>
                </a:lnTo>
                <a:lnTo>
                  <a:pt x="1186455" y="0"/>
                </a:lnTo>
                <a:lnTo>
                  <a:pt x="0" y="0"/>
                </a:lnTo>
                <a:close/>
              </a:path>
            </a:pathLst>
          </a:custGeom>
          <a:ln w="12702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96760" y="555954"/>
            <a:ext cx="3622040" cy="80264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295"/>
              </a:spcBef>
            </a:pPr>
            <a:r>
              <a:rPr spc="20" dirty="0"/>
              <a:t>Личные кабинеты  </a:t>
            </a:r>
            <a:r>
              <a:rPr dirty="0"/>
              <a:t>предпр</a:t>
            </a:r>
            <a:r>
              <a:rPr spc="5" dirty="0"/>
              <a:t>и</a:t>
            </a:r>
            <a:r>
              <a:rPr dirty="0"/>
              <a:t>н</a:t>
            </a:r>
            <a:r>
              <a:rPr spc="10" dirty="0"/>
              <a:t>и</a:t>
            </a:r>
            <a:r>
              <a:rPr dirty="0"/>
              <a:t>ма</a:t>
            </a:r>
            <a:r>
              <a:rPr spc="-50" dirty="0"/>
              <a:t>т</a:t>
            </a:r>
            <a:r>
              <a:rPr spc="-30" dirty="0"/>
              <a:t>е</a:t>
            </a:r>
            <a:r>
              <a:rPr spc="5" dirty="0"/>
              <a:t>л</a:t>
            </a:r>
            <a:r>
              <a:rPr dirty="0"/>
              <a:t>ей</a:t>
            </a:r>
          </a:p>
        </p:txBody>
      </p:sp>
      <p:sp>
        <p:nvSpPr>
          <p:cNvPr id="7" name="object 7"/>
          <p:cNvSpPr/>
          <p:nvPr/>
        </p:nvSpPr>
        <p:spPr>
          <a:xfrm>
            <a:off x="708659" y="3269995"/>
            <a:ext cx="94487" cy="944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8659" y="3925315"/>
            <a:ext cx="94487" cy="944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8659" y="4830571"/>
            <a:ext cx="94487" cy="944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90842" y="1521437"/>
            <a:ext cx="3201035" cy="7874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11300"/>
              </a:lnSpc>
              <a:spcBef>
                <a:spcPts val="85"/>
              </a:spcBef>
            </a:pPr>
            <a:r>
              <a:rPr sz="1500" spc="-30" dirty="0">
                <a:solidFill>
                  <a:srgbClr val="151515"/>
                </a:solidFill>
                <a:latin typeface="Arial"/>
                <a:cs typeface="Arial"/>
              </a:rPr>
              <a:t>Отслеживать </a:t>
            </a:r>
            <a:r>
              <a:rPr sz="1500" spc="-35" dirty="0">
                <a:solidFill>
                  <a:srgbClr val="151515"/>
                </a:solidFill>
                <a:latin typeface="Arial"/>
                <a:cs typeface="Arial"/>
              </a:rPr>
              <a:t>ход </a:t>
            </a:r>
            <a:r>
              <a:rPr sz="1500" spc="-15" dirty="0">
                <a:solidFill>
                  <a:srgbClr val="151515"/>
                </a:solidFill>
                <a:latin typeface="Arial"/>
                <a:cs typeface="Arial"/>
              </a:rPr>
              <a:t>рассмотрения  обращения </a:t>
            </a:r>
            <a:r>
              <a:rPr sz="1500" spc="-30" dirty="0">
                <a:solidFill>
                  <a:srgbClr val="151515"/>
                </a:solidFill>
                <a:latin typeface="Arial"/>
                <a:cs typeface="Arial"/>
              </a:rPr>
              <a:t>предприниматель </a:t>
            </a:r>
            <a:r>
              <a:rPr sz="1500" spc="-35" dirty="0">
                <a:solidFill>
                  <a:srgbClr val="151515"/>
                </a:solidFill>
                <a:latin typeface="Arial"/>
                <a:cs typeface="Arial"/>
              </a:rPr>
              <a:t>может  </a:t>
            </a:r>
            <a:r>
              <a:rPr sz="1500" spc="-15" dirty="0">
                <a:solidFill>
                  <a:srgbClr val="151515"/>
                </a:solidFill>
                <a:latin typeface="Arial"/>
                <a:cs typeface="Arial"/>
              </a:rPr>
              <a:t>через </a:t>
            </a:r>
            <a:r>
              <a:rPr sz="1500" spc="-10" dirty="0">
                <a:solidFill>
                  <a:srgbClr val="151515"/>
                </a:solidFill>
                <a:latin typeface="Arial"/>
                <a:cs typeface="Arial"/>
              </a:rPr>
              <a:t>личный</a:t>
            </a:r>
            <a:r>
              <a:rPr sz="1500" spc="-30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151515"/>
                </a:solidFill>
                <a:latin typeface="Arial"/>
                <a:cs typeface="Arial"/>
              </a:rPr>
              <a:t>кабинет.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5729" y="2861149"/>
            <a:ext cx="2994025" cy="2329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EC412C"/>
                </a:solidFill>
                <a:latin typeface="Arial"/>
                <a:cs typeface="Arial"/>
              </a:rPr>
              <a:t>Личный </a:t>
            </a:r>
            <a:r>
              <a:rPr sz="1200" spc="-15" dirty="0">
                <a:solidFill>
                  <a:srgbClr val="EC412C"/>
                </a:solidFill>
                <a:latin typeface="Arial"/>
                <a:cs typeface="Arial"/>
              </a:rPr>
              <a:t>кабинет</a:t>
            </a:r>
            <a:r>
              <a:rPr sz="1200" spc="-25" dirty="0">
                <a:solidFill>
                  <a:srgbClr val="EC412C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EC412C"/>
                </a:solidFill>
                <a:latin typeface="Arial"/>
                <a:cs typeface="Arial"/>
              </a:rPr>
              <a:t>позволит:</a:t>
            </a:r>
            <a:endParaRPr sz="1200">
              <a:latin typeface="Arial"/>
              <a:cs typeface="Arial"/>
            </a:endParaRPr>
          </a:p>
          <a:p>
            <a:pPr marL="235585" marR="206375" indent="-1905">
              <a:lnSpc>
                <a:spcPct val="110000"/>
              </a:lnSpc>
              <a:spcBef>
                <a:spcPts val="935"/>
              </a:spcBef>
            </a:pPr>
            <a:r>
              <a:rPr sz="1200" spc="-20" dirty="0">
                <a:solidFill>
                  <a:srgbClr val="151515"/>
                </a:solidFill>
                <a:latin typeface="Arial"/>
                <a:cs typeface="Arial"/>
              </a:rPr>
              <a:t>получать </a:t>
            </a:r>
            <a:r>
              <a:rPr sz="1200" spc="-5" dirty="0">
                <a:solidFill>
                  <a:srgbClr val="151515"/>
                </a:solidFill>
                <a:latin typeface="Arial"/>
                <a:cs typeface="Arial"/>
              </a:rPr>
              <a:t>push </a:t>
            </a:r>
            <a:r>
              <a:rPr sz="1200" dirty="0">
                <a:solidFill>
                  <a:srgbClr val="151515"/>
                </a:solidFill>
                <a:latin typeface="Arial"/>
                <a:cs typeface="Arial"/>
              </a:rPr>
              <a:t>и </a:t>
            </a:r>
            <a:r>
              <a:rPr sz="1200" spc="-5" dirty="0">
                <a:solidFill>
                  <a:srgbClr val="151515"/>
                </a:solidFill>
                <a:latin typeface="Arial"/>
                <a:cs typeface="Arial"/>
              </a:rPr>
              <a:t>e-mail</a:t>
            </a:r>
            <a:r>
              <a:rPr sz="1200" spc="-130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151515"/>
                </a:solidFill>
                <a:latin typeface="Arial"/>
                <a:cs typeface="Arial"/>
              </a:rPr>
              <a:t>уведомления  </a:t>
            </a:r>
            <a:r>
              <a:rPr sz="1200" dirty="0">
                <a:solidFill>
                  <a:srgbClr val="151515"/>
                </a:solidFill>
                <a:latin typeface="Arial"/>
                <a:cs typeface="Arial"/>
              </a:rPr>
              <a:t>о </a:t>
            </a:r>
            <a:r>
              <a:rPr sz="1200" spc="-10" dirty="0">
                <a:solidFill>
                  <a:srgbClr val="151515"/>
                </a:solidFill>
                <a:latin typeface="Arial"/>
                <a:cs typeface="Arial"/>
              </a:rPr>
              <a:t>событиях по</a:t>
            </a:r>
            <a:r>
              <a:rPr sz="1200" spc="-55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515"/>
                </a:solidFill>
                <a:latin typeface="Arial"/>
                <a:cs typeface="Arial"/>
              </a:rPr>
              <a:t>обращению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Times New Roman"/>
              <a:cs typeface="Times New Roman"/>
            </a:endParaRPr>
          </a:p>
          <a:p>
            <a:pPr marL="235585" marR="5080">
              <a:lnSpc>
                <a:spcPct val="111700"/>
              </a:lnSpc>
            </a:pPr>
            <a:r>
              <a:rPr sz="1200" spc="-15" dirty="0">
                <a:solidFill>
                  <a:srgbClr val="151515"/>
                </a:solidFill>
                <a:latin typeface="Arial"/>
                <a:cs typeface="Arial"/>
              </a:rPr>
              <a:t>ознакомиться </a:t>
            </a:r>
            <a:r>
              <a:rPr sz="1200" dirty="0">
                <a:solidFill>
                  <a:srgbClr val="151515"/>
                </a:solidFill>
                <a:latin typeface="Arial"/>
                <a:cs typeface="Arial"/>
              </a:rPr>
              <a:t>с </a:t>
            </a:r>
            <a:r>
              <a:rPr sz="1200" spc="-15" dirty="0">
                <a:solidFill>
                  <a:srgbClr val="151515"/>
                </a:solidFill>
                <a:latin typeface="Arial"/>
                <a:cs typeface="Arial"/>
              </a:rPr>
              <a:t>полученными </a:t>
            </a:r>
            <a:r>
              <a:rPr sz="1200" spc="-30" dirty="0">
                <a:solidFill>
                  <a:srgbClr val="151515"/>
                </a:solidFill>
                <a:latin typeface="Arial"/>
                <a:cs typeface="Arial"/>
              </a:rPr>
              <a:t>ответами  </a:t>
            </a:r>
            <a:r>
              <a:rPr sz="1200" spc="-25" dirty="0">
                <a:solidFill>
                  <a:srgbClr val="151515"/>
                </a:solidFill>
                <a:latin typeface="Arial"/>
                <a:cs typeface="Arial"/>
              </a:rPr>
              <a:t>от </a:t>
            </a:r>
            <a:r>
              <a:rPr sz="1200" spc="-20" dirty="0">
                <a:solidFill>
                  <a:srgbClr val="151515"/>
                </a:solidFill>
                <a:latin typeface="Arial"/>
                <a:cs typeface="Arial"/>
              </a:rPr>
              <a:t>правоохранительного</a:t>
            </a:r>
            <a:r>
              <a:rPr sz="1200" spc="-30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515"/>
                </a:solidFill>
                <a:latin typeface="Arial"/>
                <a:cs typeface="Arial"/>
              </a:rPr>
              <a:t>органа</a:t>
            </a:r>
            <a:endParaRPr sz="1200">
              <a:latin typeface="Arial"/>
              <a:cs typeface="Arial"/>
            </a:endParaRPr>
          </a:p>
          <a:p>
            <a:pPr marL="235585">
              <a:lnSpc>
                <a:spcPct val="100000"/>
              </a:lnSpc>
              <a:spcBef>
                <a:spcPts val="240"/>
              </a:spcBef>
            </a:pPr>
            <a:r>
              <a:rPr sz="1200" dirty="0">
                <a:solidFill>
                  <a:srgbClr val="151515"/>
                </a:solidFill>
                <a:latin typeface="Arial"/>
                <a:cs typeface="Arial"/>
              </a:rPr>
              <a:t>и </a:t>
            </a:r>
            <a:r>
              <a:rPr sz="1200" spc="-15" dirty="0">
                <a:solidFill>
                  <a:srgbClr val="151515"/>
                </a:solidFill>
                <a:latin typeface="Arial"/>
                <a:cs typeface="Arial"/>
              </a:rPr>
              <a:t>деловых</a:t>
            </a:r>
            <a:r>
              <a:rPr sz="1200" spc="-30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151515"/>
                </a:solidFill>
                <a:latin typeface="Arial"/>
                <a:cs typeface="Arial"/>
              </a:rPr>
              <a:t>объединений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imes New Roman"/>
              <a:cs typeface="Times New Roman"/>
            </a:endParaRPr>
          </a:p>
          <a:p>
            <a:pPr marL="235585">
              <a:lnSpc>
                <a:spcPct val="100000"/>
              </a:lnSpc>
            </a:pPr>
            <a:r>
              <a:rPr sz="1200" spc="-15" dirty="0">
                <a:solidFill>
                  <a:srgbClr val="151515"/>
                </a:solidFill>
                <a:latin typeface="Arial"/>
                <a:cs typeface="Arial"/>
              </a:rPr>
              <a:t>оценить</a:t>
            </a:r>
            <a:r>
              <a:rPr sz="1200" spc="-25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151515"/>
                </a:solidFill>
                <a:latin typeface="Arial"/>
                <a:cs typeface="Arial"/>
              </a:rPr>
              <a:t>ответ</a:t>
            </a:r>
            <a:endParaRPr sz="1200">
              <a:latin typeface="Arial"/>
              <a:cs typeface="Arial"/>
            </a:endParaRPr>
          </a:p>
          <a:p>
            <a:pPr marL="237490">
              <a:lnSpc>
                <a:spcPct val="100000"/>
              </a:lnSpc>
              <a:spcBef>
                <a:spcPts val="170"/>
              </a:spcBef>
            </a:pPr>
            <a:r>
              <a:rPr sz="1200" spc="-25" dirty="0">
                <a:solidFill>
                  <a:srgbClr val="151515"/>
                </a:solidFill>
                <a:latin typeface="Arial"/>
                <a:cs typeface="Arial"/>
              </a:rPr>
              <a:t>от </a:t>
            </a:r>
            <a:r>
              <a:rPr sz="1200" spc="-20" dirty="0">
                <a:solidFill>
                  <a:srgbClr val="151515"/>
                </a:solidFill>
                <a:latin typeface="Arial"/>
                <a:cs typeface="Arial"/>
              </a:rPr>
              <a:t>правоохранительного</a:t>
            </a:r>
            <a:r>
              <a:rPr sz="1200" spc="-40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515"/>
                </a:solidFill>
                <a:latin typeface="Arial"/>
                <a:cs typeface="Arial"/>
              </a:rPr>
              <a:t>органа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227819" y="313435"/>
            <a:ext cx="246888" cy="2468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60233" y="463018"/>
            <a:ext cx="43180" cy="17145"/>
          </a:xfrm>
          <a:custGeom>
            <a:avLst/>
            <a:gdLst/>
            <a:ahLst/>
            <a:cxnLst/>
            <a:rect l="l" t="t" r="r" b="b"/>
            <a:pathLst>
              <a:path w="43179" h="17145">
                <a:moveTo>
                  <a:pt x="0" y="0"/>
                </a:moveTo>
                <a:lnTo>
                  <a:pt x="19795" y="16946"/>
                </a:lnTo>
                <a:lnTo>
                  <a:pt x="30998" y="15041"/>
                </a:lnTo>
                <a:lnTo>
                  <a:pt x="39923" y="9673"/>
                </a:lnTo>
                <a:lnTo>
                  <a:pt x="42730" y="5718"/>
                </a:lnTo>
                <a:lnTo>
                  <a:pt x="8366" y="57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572071" y="406675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29" h="62229">
                <a:moveTo>
                  <a:pt x="31139" y="0"/>
                </a:moveTo>
                <a:lnTo>
                  <a:pt x="20612" y="0"/>
                </a:lnTo>
                <a:lnTo>
                  <a:pt x="23060" y="8166"/>
                </a:lnTo>
                <a:lnTo>
                  <a:pt x="23060" y="19394"/>
                </a:lnTo>
                <a:lnTo>
                  <a:pt x="17754" y="23886"/>
                </a:lnTo>
                <a:lnTo>
                  <a:pt x="0" y="23886"/>
                </a:lnTo>
                <a:lnTo>
                  <a:pt x="0" y="33888"/>
                </a:lnTo>
                <a:lnTo>
                  <a:pt x="18572" y="33888"/>
                </a:lnTo>
                <a:lnTo>
                  <a:pt x="24691" y="39403"/>
                </a:lnTo>
                <a:lnTo>
                  <a:pt x="24691" y="52876"/>
                </a:lnTo>
                <a:lnTo>
                  <a:pt x="19998" y="62062"/>
                </a:lnTo>
                <a:lnTo>
                  <a:pt x="30892" y="62062"/>
                </a:lnTo>
                <a:lnTo>
                  <a:pt x="33987" y="57701"/>
                </a:lnTo>
                <a:lnTo>
                  <a:pt x="36121" y="46954"/>
                </a:lnTo>
                <a:lnTo>
                  <a:pt x="36324" y="38994"/>
                </a:lnTo>
                <a:lnTo>
                  <a:pt x="31836" y="32050"/>
                </a:lnTo>
                <a:lnTo>
                  <a:pt x="24691" y="28173"/>
                </a:lnTo>
                <a:lnTo>
                  <a:pt x="31222" y="24702"/>
                </a:lnTo>
                <a:lnTo>
                  <a:pt x="34693" y="18171"/>
                </a:lnTo>
                <a:lnTo>
                  <a:pt x="34693" y="11432"/>
                </a:lnTo>
                <a:lnTo>
                  <a:pt x="32251" y="1259"/>
                </a:lnTo>
                <a:lnTo>
                  <a:pt x="311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558807" y="395449"/>
            <a:ext cx="44450" cy="16510"/>
          </a:xfrm>
          <a:custGeom>
            <a:avLst/>
            <a:gdLst/>
            <a:ahLst/>
            <a:cxnLst/>
            <a:rect l="l" t="t" r="r" b="b"/>
            <a:pathLst>
              <a:path w="44450" h="16509">
                <a:moveTo>
                  <a:pt x="22039" y="0"/>
                </a:moveTo>
                <a:lnTo>
                  <a:pt x="14080" y="0"/>
                </a:lnTo>
                <a:lnTo>
                  <a:pt x="5918" y="2653"/>
                </a:lnTo>
                <a:lnTo>
                  <a:pt x="0" y="6530"/>
                </a:lnTo>
                <a:lnTo>
                  <a:pt x="4488" y="16330"/>
                </a:lnTo>
                <a:lnTo>
                  <a:pt x="12242" y="11225"/>
                </a:lnTo>
                <a:lnTo>
                  <a:pt x="44403" y="11225"/>
                </a:lnTo>
                <a:lnTo>
                  <a:pt x="39283" y="5433"/>
                </a:lnTo>
                <a:lnTo>
                  <a:pt x="30910" y="1329"/>
                </a:lnTo>
                <a:lnTo>
                  <a:pt x="22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627107" y="395731"/>
            <a:ext cx="82296" cy="853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131652" y="396878"/>
            <a:ext cx="46990" cy="81915"/>
          </a:xfrm>
          <a:custGeom>
            <a:avLst/>
            <a:gdLst/>
            <a:ahLst/>
            <a:cxnLst/>
            <a:rect l="l" t="t" r="r" b="b"/>
            <a:pathLst>
              <a:path w="46990" h="81915">
                <a:moveTo>
                  <a:pt x="46732" y="0"/>
                </a:moveTo>
                <a:lnTo>
                  <a:pt x="0" y="0"/>
                </a:lnTo>
                <a:lnTo>
                  <a:pt x="0" y="81657"/>
                </a:lnTo>
                <a:lnTo>
                  <a:pt x="46732" y="81657"/>
                </a:lnTo>
                <a:lnTo>
                  <a:pt x="46732" y="70838"/>
                </a:lnTo>
                <a:lnTo>
                  <a:pt x="12445" y="70838"/>
                </a:lnTo>
                <a:lnTo>
                  <a:pt x="12445" y="43685"/>
                </a:lnTo>
                <a:lnTo>
                  <a:pt x="44079" y="43685"/>
                </a:lnTo>
                <a:lnTo>
                  <a:pt x="44079" y="32865"/>
                </a:lnTo>
                <a:lnTo>
                  <a:pt x="12445" y="32865"/>
                </a:lnTo>
                <a:lnTo>
                  <a:pt x="12445" y="10817"/>
                </a:lnTo>
                <a:lnTo>
                  <a:pt x="46732" y="10817"/>
                </a:lnTo>
                <a:lnTo>
                  <a:pt x="467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034919" y="396878"/>
            <a:ext cx="60960" cy="81915"/>
          </a:xfrm>
          <a:custGeom>
            <a:avLst/>
            <a:gdLst/>
            <a:ahLst/>
            <a:cxnLst/>
            <a:rect l="l" t="t" r="r" b="b"/>
            <a:pathLst>
              <a:path w="60959" h="81915">
                <a:moveTo>
                  <a:pt x="12245" y="0"/>
                </a:moveTo>
                <a:lnTo>
                  <a:pt x="0" y="0"/>
                </a:lnTo>
                <a:lnTo>
                  <a:pt x="0" y="81657"/>
                </a:lnTo>
                <a:lnTo>
                  <a:pt x="12245" y="81657"/>
                </a:lnTo>
                <a:lnTo>
                  <a:pt x="12245" y="43685"/>
                </a:lnTo>
                <a:lnTo>
                  <a:pt x="60812" y="43685"/>
                </a:lnTo>
                <a:lnTo>
                  <a:pt x="60812" y="32865"/>
                </a:lnTo>
                <a:lnTo>
                  <a:pt x="12245" y="32865"/>
                </a:lnTo>
                <a:lnTo>
                  <a:pt x="122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083489" y="440563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241" y="0"/>
                </a:moveTo>
                <a:lnTo>
                  <a:pt x="0" y="0"/>
                </a:lnTo>
                <a:lnTo>
                  <a:pt x="0" y="37971"/>
                </a:lnTo>
                <a:lnTo>
                  <a:pt x="12241" y="37971"/>
                </a:lnTo>
                <a:lnTo>
                  <a:pt x="12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083489" y="396878"/>
            <a:ext cx="12700" cy="33020"/>
          </a:xfrm>
          <a:custGeom>
            <a:avLst/>
            <a:gdLst/>
            <a:ahLst/>
            <a:cxnLst/>
            <a:rect l="l" t="t" r="r" b="b"/>
            <a:pathLst>
              <a:path w="12700" h="33020">
                <a:moveTo>
                  <a:pt x="12241" y="0"/>
                </a:moveTo>
                <a:lnTo>
                  <a:pt x="0" y="0"/>
                </a:lnTo>
                <a:lnTo>
                  <a:pt x="0" y="32865"/>
                </a:lnTo>
                <a:lnTo>
                  <a:pt x="12241" y="32865"/>
                </a:lnTo>
                <a:lnTo>
                  <a:pt x="12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855707" y="395731"/>
            <a:ext cx="67055" cy="853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775128" y="396878"/>
            <a:ext cx="45085" cy="81915"/>
          </a:xfrm>
          <a:custGeom>
            <a:avLst/>
            <a:gdLst/>
            <a:ahLst/>
            <a:cxnLst/>
            <a:rect l="l" t="t" r="r" b="b"/>
            <a:pathLst>
              <a:path w="45084" h="81915">
                <a:moveTo>
                  <a:pt x="43672" y="0"/>
                </a:moveTo>
                <a:lnTo>
                  <a:pt x="0" y="0"/>
                </a:lnTo>
                <a:lnTo>
                  <a:pt x="0" y="81657"/>
                </a:lnTo>
                <a:lnTo>
                  <a:pt x="21630" y="81657"/>
                </a:lnTo>
                <a:lnTo>
                  <a:pt x="32832" y="80103"/>
                </a:lnTo>
                <a:lnTo>
                  <a:pt x="41757" y="75507"/>
                </a:lnTo>
                <a:lnTo>
                  <a:pt x="44772" y="71654"/>
                </a:lnTo>
                <a:lnTo>
                  <a:pt x="12245" y="71654"/>
                </a:lnTo>
                <a:lnTo>
                  <a:pt x="12245" y="43685"/>
                </a:lnTo>
                <a:lnTo>
                  <a:pt x="44669" y="43685"/>
                </a:lnTo>
                <a:lnTo>
                  <a:pt x="41578" y="39806"/>
                </a:lnTo>
                <a:lnTo>
                  <a:pt x="32632" y="35232"/>
                </a:lnTo>
                <a:lnTo>
                  <a:pt x="21426" y="33682"/>
                </a:lnTo>
                <a:lnTo>
                  <a:pt x="12245" y="33682"/>
                </a:lnTo>
                <a:lnTo>
                  <a:pt x="12245" y="10817"/>
                </a:lnTo>
                <a:lnTo>
                  <a:pt x="43672" y="10817"/>
                </a:lnTo>
                <a:lnTo>
                  <a:pt x="436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809208" y="440563"/>
            <a:ext cx="15875" cy="28575"/>
          </a:xfrm>
          <a:custGeom>
            <a:avLst/>
            <a:gdLst/>
            <a:ahLst/>
            <a:cxnLst/>
            <a:rect l="l" t="t" r="r" b="b"/>
            <a:pathLst>
              <a:path w="15875" h="28575">
                <a:moveTo>
                  <a:pt x="10589" y="0"/>
                </a:moveTo>
                <a:lnTo>
                  <a:pt x="0" y="0"/>
                </a:lnTo>
                <a:lnTo>
                  <a:pt x="4283" y="8168"/>
                </a:lnTo>
                <a:lnTo>
                  <a:pt x="4283" y="14086"/>
                </a:lnTo>
                <a:lnTo>
                  <a:pt x="4079" y="19800"/>
                </a:lnTo>
                <a:lnTo>
                  <a:pt x="0" y="27969"/>
                </a:lnTo>
                <a:lnTo>
                  <a:pt x="10692" y="27969"/>
                </a:lnTo>
                <a:lnTo>
                  <a:pt x="13580" y="24278"/>
                </a:lnTo>
                <a:lnTo>
                  <a:pt x="15712" y="13882"/>
                </a:lnTo>
                <a:lnTo>
                  <a:pt x="13460" y="3604"/>
                </a:lnTo>
                <a:lnTo>
                  <a:pt x="105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954508" y="463018"/>
            <a:ext cx="43180" cy="17145"/>
          </a:xfrm>
          <a:custGeom>
            <a:avLst/>
            <a:gdLst/>
            <a:ahLst/>
            <a:cxnLst/>
            <a:rect l="l" t="t" r="r" b="b"/>
            <a:pathLst>
              <a:path w="43179" h="17145">
                <a:moveTo>
                  <a:pt x="0" y="0"/>
                </a:moveTo>
                <a:lnTo>
                  <a:pt x="19795" y="16946"/>
                </a:lnTo>
                <a:lnTo>
                  <a:pt x="30999" y="15041"/>
                </a:lnTo>
                <a:lnTo>
                  <a:pt x="39923" y="9673"/>
                </a:lnTo>
                <a:lnTo>
                  <a:pt x="42730" y="5718"/>
                </a:lnTo>
                <a:lnTo>
                  <a:pt x="8368" y="57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966347" y="406675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29" h="62229">
                <a:moveTo>
                  <a:pt x="31136" y="0"/>
                </a:moveTo>
                <a:lnTo>
                  <a:pt x="20612" y="0"/>
                </a:lnTo>
                <a:lnTo>
                  <a:pt x="23060" y="8166"/>
                </a:lnTo>
                <a:lnTo>
                  <a:pt x="23060" y="19394"/>
                </a:lnTo>
                <a:lnTo>
                  <a:pt x="17753" y="23886"/>
                </a:lnTo>
                <a:lnTo>
                  <a:pt x="0" y="23886"/>
                </a:lnTo>
                <a:lnTo>
                  <a:pt x="0" y="33888"/>
                </a:lnTo>
                <a:lnTo>
                  <a:pt x="18571" y="33888"/>
                </a:lnTo>
                <a:lnTo>
                  <a:pt x="24690" y="39403"/>
                </a:lnTo>
                <a:lnTo>
                  <a:pt x="24690" y="52876"/>
                </a:lnTo>
                <a:lnTo>
                  <a:pt x="19998" y="62062"/>
                </a:lnTo>
                <a:lnTo>
                  <a:pt x="30891" y="62062"/>
                </a:lnTo>
                <a:lnTo>
                  <a:pt x="33986" y="57701"/>
                </a:lnTo>
                <a:lnTo>
                  <a:pt x="36118" y="46954"/>
                </a:lnTo>
                <a:lnTo>
                  <a:pt x="36323" y="38994"/>
                </a:lnTo>
                <a:lnTo>
                  <a:pt x="31835" y="32050"/>
                </a:lnTo>
                <a:lnTo>
                  <a:pt x="24690" y="28173"/>
                </a:lnTo>
                <a:lnTo>
                  <a:pt x="31222" y="24702"/>
                </a:lnTo>
                <a:lnTo>
                  <a:pt x="34692" y="18171"/>
                </a:lnTo>
                <a:lnTo>
                  <a:pt x="34692" y="11432"/>
                </a:lnTo>
                <a:lnTo>
                  <a:pt x="32250" y="1259"/>
                </a:lnTo>
                <a:lnTo>
                  <a:pt x="311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53082" y="395449"/>
            <a:ext cx="44450" cy="16510"/>
          </a:xfrm>
          <a:custGeom>
            <a:avLst/>
            <a:gdLst/>
            <a:ahLst/>
            <a:cxnLst/>
            <a:rect l="l" t="t" r="r" b="b"/>
            <a:pathLst>
              <a:path w="44450" h="16509">
                <a:moveTo>
                  <a:pt x="22039" y="0"/>
                </a:moveTo>
                <a:lnTo>
                  <a:pt x="14081" y="0"/>
                </a:lnTo>
                <a:lnTo>
                  <a:pt x="5919" y="2653"/>
                </a:lnTo>
                <a:lnTo>
                  <a:pt x="0" y="6530"/>
                </a:lnTo>
                <a:lnTo>
                  <a:pt x="4488" y="16330"/>
                </a:lnTo>
                <a:lnTo>
                  <a:pt x="12246" y="11225"/>
                </a:lnTo>
                <a:lnTo>
                  <a:pt x="44401" y="11225"/>
                </a:lnTo>
                <a:lnTo>
                  <a:pt x="39283" y="5433"/>
                </a:lnTo>
                <a:lnTo>
                  <a:pt x="30910" y="1329"/>
                </a:lnTo>
                <a:lnTo>
                  <a:pt x="22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200131" y="392683"/>
            <a:ext cx="70103" cy="883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01325" y="5697487"/>
            <a:ext cx="1121410" cy="1120775"/>
          </a:xfrm>
          <a:custGeom>
            <a:avLst/>
            <a:gdLst/>
            <a:ahLst/>
            <a:cxnLst/>
            <a:rect l="l" t="t" r="r" b="b"/>
            <a:pathLst>
              <a:path w="1121409" h="1120775">
                <a:moveTo>
                  <a:pt x="560420" y="0"/>
                </a:moveTo>
                <a:lnTo>
                  <a:pt x="517425" y="1640"/>
                </a:lnTo>
                <a:lnTo>
                  <a:pt x="474637" y="6562"/>
                </a:lnTo>
                <a:lnTo>
                  <a:pt x="432255" y="14763"/>
                </a:lnTo>
                <a:lnTo>
                  <a:pt x="390486" y="26247"/>
                </a:lnTo>
                <a:lnTo>
                  <a:pt x="349533" y="41010"/>
                </a:lnTo>
                <a:lnTo>
                  <a:pt x="309599" y="59056"/>
                </a:lnTo>
                <a:lnTo>
                  <a:pt x="270889" y="80382"/>
                </a:lnTo>
                <a:lnTo>
                  <a:pt x="233607" y="104988"/>
                </a:lnTo>
                <a:lnTo>
                  <a:pt x="197958" y="132876"/>
                </a:lnTo>
                <a:lnTo>
                  <a:pt x="164143" y="164043"/>
                </a:lnTo>
                <a:lnTo>
                  <a:pt x="132956" y="197838"/>
                </a:lnTo>
                <a:lnTo>
                  <a:pt x="105051" y="233466"/>
                </a:lnTo>
                <a:lnTo>
                  <a:pt x="80430" y="270725"/>
                </a:lnTo>
                <a:lnTo>
                  <a:pt x="59091" y="309411"/>
                </a:lnTo>
                <a:lnTo>
                  <a:pt x="41036" y="349321"/>
                </a:lnTo>
                <a:lnTo>
                  <a:pt x="26262" y="390249"/>
                </a:lnTo>
                <a:lnTo>
                  <a:pt x="14772" y="431993"/>
                </a:lnTo>
                <a:lnTo>
                  <a:pt x="6565" y="474347"/>
                </a:lnTo>
                <a:lnTo>
                  <a:pt x="1640" y="517112"/>
                </a:lnTo>
                <a:lnTo>
                  <a:pt x="0" y="560078"/>
                </a:lnTo>
                <a:lnTo>
                  <a:pt x="1640" y="603047"/>
                </a:lnTo>
                <a:lnTo>
                  <a:pt x="6565" y="645809"/>
                </a:lnTo>
                <a:lnTo>
                  <a:pt x="14772" y="688165"/>
                </a:lnTo>
                <a:lnTo>
                  <a:pt x="26262" y="729910"/>
                </a:lnTo>
                <a:lnTo>
                  <a:pt x="41036" y="770837"/>
                </a:lnTo>
                <a:lnTo>
                  <a:pt x="59091" y="810746"/>
                </a:lnTo>
                <a:lnTo>
                  <a:pt x="80430" y="849432"/>
                </a:lnTo>
                <a:lnTo>
                  <a:pt x="105051" y="886692"/>
                </a:lnTo>
                <a:lnTo>
                  <a:pt x="132956" y="922320"/>
                </a:lnTo>
                <a:lnTo>
                  <a:pt x="164143" y="956113"/>
                </a:lnTo>
                <a:lnTo>
                  <a:pt x="197958" y="987283"/>
                </a:lnTo>
                <a:lnTo>
                  <a:pt x="233607" y="1015169"/>
                </a:lnTo>
                <a:lnTo>
                  <a:pt x="270889" y="1039777"/>
                </a:lnTo>
                <a:lnTo>
                  <a:pt x="309599" y="1061103"/>
                </a:lnTo>
                <a:lnTo>
                  <a:pt x="349533" y="1079148"/>
                </a:lnTo>
                <a:lnTo>
                  <a:pt x="390486" y="1093912"/>
                </a:lnTo>
                <a:lnTo>
                  <a:pt x="432255" y="1105395"/>
                </a:lnTo>
                <a:lnTo>
                  <a:pt x="474637" y="1113597"/>
                </a:lnTo>
                <a:lnTo>
                  <a:pt x="517425" y="1118518"/>
                </a:lnTo>
                <a:lnTo>
                  <a:pt x="560420" y="1120159"/>
                </a:lnTo>
                <a:lnTo>
                  <a:pt x="603413" y="1118518"/>
                </a:lnTo>
                <a:lnTo>
                  <a:pt x="646201" y="1113597"/>
                </a:lnTo>
                <a:lnTo>
                  <a:pt x="688583" y="1105395"/>
                </a:lnTo>
                <a:lnTo>
                  <a:pt x="730352" y="1093912"/>
                </a:lnTo>
                <a:lnTo>
                  <a:pt x="771306" y="1079148"/>
                </a:lnTo>
                <a:lnTo>
                  <a:pt x="811240" y="1061103"/>
                </a:lnTo>
                <a:lnTo>
                  <a:pt x="849950" y="1039777"/>
                </a:lnTo>
                <a:lnTo>
                  <a:pt x="887232" y="1015169"/>
                </a:lnTo>
                <a:lnTo>
                  <a:pt x="922881" y="987283"/>
                </a:lnTo>
                <a:lnTo>
                  <a:pt x="956696" y="956113"/>
                </a:lnTo>
                <a:lnTo>
                  <a:pt x="987883" y="922320"/>
                </a:lnTo>
                <a:lnTo>
                  <a:pt x="1015787" y="886692"/>
                </a:lnTo>
                <a:lnTo>
                  <a:pt x="1040410" y="849432"/>
                </a:lnTo>
                <a:lnTo>
                  <a:pt x="1061749" y="810746"/>
                </a:lnTo>
                <a:lnTo>
                  <a:pt x="1079804" y="770837"/>
                </a:lnTo>
                <a:lnTo>
                  <a:pt x="1094578" y="729910"/>
                </a:lnTo>
                <a:lnTo>
                  <a:pt x="1106068" y="688165"/>
                </a:lnTo>
                <a:lnTo>
                  <a:pt x="1114275" y="645809"/>
                </a:lnTo>
                <a:lnTo>
                  <a:pt x="1119200" y="603047"/>
                </a:lnTo>
                <a:lnTo>
                  <a:pt x="1120841" y="560078"/>
                </a:lnTo>
                <a:lnTo>
                  <a:pt x="1119200" y="517112"/>
                </a:lnTo>
                <a:lnTo>
                  <a:pt x="1114275" y="474347"/>
                </a:lnTo>
                <a:lnTo>
                  <a:pt x="1106068" y="431993"/>
                </a:lnTo>
                <a:lnTo>
                  <a:pt x="1094578" y="390249"/>
                </a:lnTo>
                <a:lnTo>
                  <a:pt x="1079804" y="349321"/>
                </a:lnTo>
                <a:lnTo>
                  <a:pt x="1061749" y="309411"/>
                </a:lnTo>
                <a:lnTo>
                  <a:pt x="1040410" y="270725"/>
                </a:lnTo>
                <a:lnTo>
                  <a:pt x="1015787" y="233466"/>
                </a:lnTo>
                <a:lnTo>
                  <a:pt x="987883" y="197838"/>
                </a:lnTo>
                <a:lnTo>
                  <a:pt x="956696" y="164043"/>
                </a:lnTo>
                <a:lnTo>
                  <a:pt x="922881" y="132876"/>
                </a:lnTo>
                <a:lnTo>
                  <a:pt x="887232" y="104988"/>
                </a:lnTo>
                <a:lnTo>
                  <a:pt x="849950" y="80382"/>
                </a:lnTo>
                <a:lnTo>
                  <a:pt x="811240" y="59056"/>
                </a:lnTo>
                <a:lnTo>
                  <a:pt x="771306" y="41010"/>
                </a:lnTo>
                <a:lnTo>
                  <a:pt x="730352" y="26247"/>
                </a:lnTo>
                <a:lnTo>
                  <a:pt x="688583" y="14763"/>
                </a:lnTo>
                <a:lnTo>
                  <a:pt x="646201" y="6562"/>
                </a:lnTo>
                <a:lnTo>
                  <a:pt x="603413" y="1640"/>
                </a:lnTo>
                <a:lnTo>
                  <a:pt x="560420" y="0"/>
                </a:lnTo>
                <a:close/>
              </a:path>
            </a:pathLst>
          </a:custGeom>
          <a:solidFill>
            <a:srgbClr val="EC412C">
              <a:alpha val="58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18269" y="5991138"/>
            <a:ext cx="606425" cy="533400"/>
          </a:xfrm>
          <a:custGeom>
            <a:avLst/>
            <a:gdLst/>
            <a:ahLst/>
            <a:cxnLst/>
            <a:rect l="l" t="t" r="r" b="b"/>
            <a:pathLst>
              <a:path w="606425" h="533400">
                <a:moveTo>
                  <a:pt x="452375" y="0"/>
                </a:moveTo>
                <a:lnTo>
                  <a:pt x="137565" y="22915"/>
                </a:lnTo>
                <a:lnTo>
                  <a:pt x="0" y="306818"/>
                </a:lnTo>
                <a:lnTo>
                  <a:pt x="153512" y="532868"/>
                </a:lnTo>
                <a:lnTo>
                  <a:pt x="605849" y="226049"/>
                </a:lnTo>
                <a:lnTo>
                  <a:pt x="452375" y="0"/>
                </a:lnTo>
                <a:close/>
              </a:path>
            </a:pathLst>
          </a:custGeom>
          <a:solidFill>
            <a:srgbClr val="FD6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68338" y="5958511"/>
            <a:ext cx="399415" cy="598170"/>
          </a:xfrm>
          <a:custGeom>
            <a:avLst/>
            <a:gdLst/>
            <a:ahLst/>
            <a:cxnLst/>
            <a:rect l="l" t="t" r="r" b="b"/>
            <a:pathLst>
              <a:path w="399415" h="598170">
                <a:moveTo>
                  <a:pt x="0" y="598114"/>
                </a:moveTo>
                <a:lnTo>
                  <a:pt x="399003" y="598114"/>
                </a:lnTo>
                <a:lnTo>
                  <a:pt x="399003" y="0"/>
                </a:lnTo>
                <a:lnTo>
                  <a:pt x="0" y="0"/>
                </a:lnTo>
                <a:lnTo>
                  <a:pt x="0" y="598114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56372" y="6129359"/>
            <a:ext cx="245745" cy="212725"/>
          </a:xfrm>
          <a:custGeom>
            <a:avLst/>
            <a:gdLst/>
            <a:ahLst/>
            <a:cxnLst/>
            <a:rect l="l" t="t" r="r" b="b"/>
            <a:pathLst>
              <a:path w="245745" h="212725">
                <a:moveTo>
                  <a:pt x="122798" y="0"/>
                </a:moveTo>
                <a:lnTo>
                  <a:pt x="0" y="212555"/>
                </a:lnTo>
                <a:lnTo>
                  <a:pt x="245592" y="212555"/>
                </a:lnTo>
                <a:lnTo>
                  <a:pt x="122798" y="0"/>
                </a:lnTo>
                <a:close/>
              </a:path>
            </a:pathLst>
          </a:custGeom>
          <a:solidFill>
            <a:srgbClr val="FD6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79179" y="6073148"/>
            <a:ext cx="232410" cy="288925"/>
          </a:xfrm>
          <a:custGeom>
            <a:avLst/>
            <a:gdLst/>
            <a:ahLst/>
            <a:cxnLst/>
            <a:rect l="l" t="t" r="r" b="b"/>
            <a:pathLst>
              <a:path w="232409" h="288925">
                <a:moveTo>
                  <a:pt x="154835" y="0"/>
                </a:moveTo>
                <a:lnTo>
                  <a:pt x="0" y="267998"/>
                </a:lnTo>
                <a:lnTo>
                  <a:pt x="38408" y="283778"/>
                </a:lnTo>
                <a:lnTo>
                  <a:pt x="78240" y="288750"/>
                </a:lnTo>
                <a:lnTo>
                  <a:pt x="117481" y="283454"/>
                </a:lnTo>
                <a:lnTo>
                  <a:pt x="154113" y="268428"/>
                </a:lnTo>
                <a:lnTo>
                  <a:pt x="186124" y="244216"/>
                </a:lnTo>
                <a:lnTo>
                  <a:pt x="211500" y="211354"/>
                </a:lnTo>
                <a:lnTo>
                  <a:pt x="227289" y="172971"/>
                </a:lnTo>
                <a:lnTo>
                  <a:pt x="232263" y="133165"/>
                </a:lnTo>
                <a:lnTo>
                  <a:pt x="226965" y="93952"/>
                </a:lnTo>
                <a:lnTo>
                  <a:pt x="211932" y="57344"/>
                </a:lnTo>
                <a:lnTo>
                  <a:pt x="187709" y="25354"/>
                </a:lnTo>
                <a:lnTo>
                  <a:pt x="154835" y="0"/>
                </a:lnTo>
                <a:close/>
              </a:path>
            </a:pathLst>
          </a:custGeom>
          <a:solidFill>
            <a:srgbClr val="FD6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46906" y="6073148"/>
            <a:ext cx="232410" cy="288925"/>
          </a:xfrm>
          <a:custGeom>
            <a:avLst/>
            <a:gdLst/>
            <a:ahLst/>
            <a:cxnLst/>
            <a:rect l="l" t="t" r="r" b="b"/>
            <a:pathLst>
              <a:path w="232409" h="288925">
                <a:moveTo>
                  <a:pt x="77425" y="0"/>
                </a:moveTo>
                <a:lnTo>
                  <a:pt x="44551" y="25354"/>
                </a:lnTo>
                <a:lnTo>
                  <a:pt x="20327" y="57344"/>
                </a:lnTo>
                <a:lnTo>
                  <a:pt x="5298" y="93952"/>
                </a:lnTo>
                <a:lnTo>
                  <a:pt x="0" y="133165"/>
                </a:lnTo>
                <a:lnTo>
                  <a:pt x="4975" y="172971"/>
                </a:lnTo>
                <a:lnTo>
                  <a:pt x="20764" y="211354"/>
                </a:lnTo>
                <a:lnTo>
                  <a:pt x="46132" y="244216"/>
                </a:lnTo>
                <a:lnTo>
                  <a:pt x="78141" y="268428"/>
                </a:lnTo>
                <a:lnTo>
                  <a:pt x="114774" y="283454"/>
                </a:lnTo>
                <a:lnTo>
                  <a:pt x="154016" y="288750"/>
                </a:lnTo>
                <a:lnTo>
                  <a:pt x="193851" y="283778"/>
                </a:lnTo>
                <a:lnTo>
                  <a:pt x="232265" y="267998"/>
                </a:lnTo>
                <a:lnTo>
                  <a:pt x="774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02863" y="6341912"/>
            <a:ext cx="153035" cy="132080"/>
          </a:xfrm>
          <a:custGeom>
            <a:avLst/>
            <a:gdLst/>
            <a:ahLst/>
            <a:cxnLst/>
            <a:rect l="l" t="t" r="r" b="b"/>
            <a:pathLst>
              <a:path w="153034" h="132079">
                <a:moveTo>
                  <a:pt x="76306" y="0"/>
                </a:moveTo>
                <a:lnTo>
                  <a:pt x="0" y="132083"/>
                </a:lnTo>
                <a:lnTo>
                  <a:pt x="152608" y="132083"/>
                </a:lnTo>
                <a:lnTo>
                  <a:pt x="76306" y="0"/>
                </a:lnTo>
                <a:close/>
              </a:path>
            </a:pathLst>
          </a:custGeom>
          <a:solidFill>
            <a:srgbClr val="FD6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73923" y="6394196"/>
            <a:ext cx="70103" cy="70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28630" y="6315560"/>
            <a:ext cx="128270" cy="128270"/>
          </a:xfrm>
          <a:custGeom>
            <a:avLst/>
            <a:gdLst/>
            <a:ahLst/>
            <a:cxnLst/>
            <a:rect l="l" t="t" r="r" b="b"/>
            <a:pathLst>
              <a:path w="128270" h="128270">
                <a:moveTo>
                  <a:pt x="0" y="0"/>
                </a:moveTo>
                <a:lnTo>
                  <a:pt x="127754" y="127679"/>
                </a:lnTo>
              </a:path>
            </a:pathLst>
          </a:custGeom>
          <a:ln w="166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91043" y="6010147"/>
            <a:ext cx="176783" cy="1219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59902" y="4629315"/>
            <a:ext cx="1121410" cy="1120775"/>
          </a:xfrm>
          <a:custGeom>
            <a:avLst/>
            <a:gdLst/>
            <a:ahLst/>
            <a:cxnLst/>
            <a:rect l="l" t="t" r="r" b="b"/>
            <a:pathLst>
              <a:path w="1121409" h="1120775">
                <a:moveTo>
                  <a:pt x="560421" y="0"/>
                </a:moveTo>
                <a:lnTo>
                  <a:pt x="517428" y="1640"/>
                </a:lnTo>
                <a:lnTo>
                  <a:pt x="474639" y="6562"/>
                </a:lnTo>
                <a:lnTo>
                  <a:pt x="432257" y="14763"/>
                </a:lnTo>
                <a:lnTo>
                  <a:pt x="390488" y="26247"/>
                </a:lnTo>
                <a:lnTo>
                  <a:pt x="349534" y="41009"/>
                </a:lnTo>
                <a:lnTo>
                  <a:pt x="309600" y="59054"/>
                </a:lnTo>
                <a:lnTo>
                  <a:pt x="270889" y="80379"/>
                </a:lnTo>
                <a:lnTo>
                  <a:pt x="233607" y="104985"/>
                </a:lnTo>
                <a:lnTo>
                  <a:pt x="197957" y="132873"/>
                </a:lnTo>
                <a:lnTo>
                  <a:pt x="164142" y="164042"/>
                </a:lnTo>
                <a:lnTo>
                  <a:pt x="132953" y="197835"/>
                </a:lnTo>
                <a:lnTo>
                  <a:pt x="105050" y="233464"/>
                </a:lnTo>
                <a:lnTo>
                  <a:pt x="80429" y="270724"/>
                </a:lnTo>
                <a:lnTo>
                  <a:pt x="59090" y="309410"/>
                </a:lnTo>
                <a:lnTo>
                  <a:pt x="41033" y="349319"/>
                </a:lnTo>
                <a:lnTo>
                  <a:pt x="26262" y="390248"/>
                </a:lnTo>
                <a:lnTo>
                  <a:pt x="14771" y="431993"/>
                </a:lnTo>
                <a:lnTo>
                  <a:pt x="6564" y="474347"/>
                </a:lnTo>
                <a:lnTo>
                  <a:pt x="1640" y="517110"/>
                </a:lnTo>
                <a:lnTo>
                  <a:pt x="0" y="560078"/>
                </a:lnTo>
                <a:lnTo>
                  <a:pt x="1640" y="603045"/>
                </a:lnTo>
                <a:lnTo>
                  <a:pt x="6564" y="645808"/>
                </a:lnTo>
                <a:lnTo>
                  <a:pt x="14771" y="688164"/>
                </a:lnTo>
                <a:lnTo>
                  <a:pt x="26262" y="729908"/>
                </a:lnTo>
                <a:lnTo>
                  <a:pt x="41033" y="770837"/>
                </a:lnTo>
                <a:lnTo>
                  <a:pt x="59090" y="810746"/>
                </a:lnTo>
                <a:lnTo>
                  <a:pt x="80429" y="849433"/>
                </a:lnTo>
                <a:lnTo>
                  <a:pt x="105050" y="886692"/>
                </a:lnTo>
                <a:lnTo>
                  <a:pt x="132953" y="922320"/>
                </a:lnTo>
                <a:lnTo>
                  <a:pt x="164142" y="956115"/>
                </a:lnTo>
                <a:lnTo>
                  <a:pt x="197957" y="987284"/>
                </a:lnTo>
                <a:lnTo>
                  <a:pt x="233607" y="1015170"/>
                </a:lnTo>
                <a:lnTo>
                  <a:pt x="270889" y="1039776"/>
                </a:lnTo>
                <a:lnTo>
                  <a:pt x="309600" y="1061101"/>
                </a:lnTo>
                <a:lnTo>
                  <a:pt x="349534" y="1079146"/>
                </a:lnTo>
                <a:lnTo>
                  <a:pt x="390488" y="1093910"/>
                </a:lnTo>
                <a:lnTo>
                  <a:pt x="432257" y="1105392"/>
                </a:lnTo>
                <a:lnTo>
                  <a:pt x="474639" y="1113595"/>
                </a:lnTo>
                <a:lnTo>
                  <a:pt x="517428" y="1118515"/>
                </a:lnTo>
                <a:lnTo>
                  <a:pt x="560421" y="1120157"/>
                </a:lnTo>
                <a:lnTo>
                  <a:pt x="603416" y="1118515"/>
                </a:lnTo>
                <a:lnTo>
                  <a:pt x="646203" y="1113595"/>
                </a:lnTo>
                <a:lnTo>
                  <a:pt x="688586" y="1105392"/>
                </a:lnTo>
                <a:lnTo>
                  <a:pt x="730355" y="1093910"/>
                </a:lnTo>
                <a:lnTo>
                  <a:pt x="771307" y="1079146"/>
                </a:lnTo>
                <a:lnTo>
                  <a:pt x="811241" y="1061101"/>
                </a:lnTo>
                <a:lnTo>
                  <a:pt x="849951" y="1039776"/>
                </a:lnTo>
                <a:lnTo>
                  <a:pt x="887233" y="1015170"/>
                </a:lnTo>
                <a:lnTo>
                  <a:pt x="922882" y="987284"/>
                </a:lnTo>
                <a:lnTo>
                  <a:pt x="956697" y="956115"/>
                </a:lnTo>
                <a:lnTo>
                  <a:pt x="987884" y="922320"/>
                </a:lnTo>
                <a:lnTo>
                  <a:pt x="1015789" y="886692"/>
                </a:lnTo>
                <a:lnTo>
                  <a:pt x="1040410" y="849433"/>
                </a:lnTo>
                <a:lnTo>
                  <a:pt x="1061749" y="810746"/>
                </a:lnTo>
                <a:lnTo>
                  <a:pt x="1079804" y="770837"/>
                </a:lnTo>
                <a:lnTo>
                  <a:pt x="1094578" y="729908"/>
                </a:lnTo>
                <a:lnTo>
                  <a:pt x="1106068" y="688164"/>
                </a:lnTo>
                <a:lnTo>
                  <a:pt x="1114275" y="645808"/>
                </a:lnTo>
                <a:lnTo>
                  <a:pt x="1119200" y="603045"/>
                </a:lnTo>
                <a:lnTo>
                  <a:pt x="1120841" y="560078"/>
                </a:lnTo>
                <a:lnTo>
                  <a:pt x="1119200" y="517110"/>
                </a:lnTo>
                <a:lnTo>
                  <a:pt x="1114275" y="474347"/>
                </a:lnTo>
                <a:lnTo>
                  <a:pt x="1106068" y="431993"/>
                </a:lnTo>
                <a:lnTo>
                  <a:pt x="1094578" y="390248"/>
                </a:lnTo>
                <a:lnTo>
                  <a:pt x="1079804" y="349319"/>
                </a:lnTo>
                <a:lnTo>
                  <a:pt x="1061749" y="309410"/>
                </a:lnTo>
                <a:lnTo>
                  <a:pt x="1040410" y="270724"/>
                </a:lnTo>
                <a:lnTo>
                  <a:pt x="1015789" y="233464"/>
                </a:lnTo>
                <a:lnTo>
                  <a:pt x="987884" y="197835"/>
                </a:lnTo>
                <a:lnTo>
                  <a:pt x="956697" y="164042"/>
                </a:lnTo>
                <a:lnTo>
                  <a:pt x="922882" y="132873"/>
                </a:lnTo>
                <a:lnTo>
                  <a:pt x="887233" y="104985"/>
                </a:lnTo>
                <a:lnTo>
                  <a:pt x="849951" y="80379"/>
                </a:lnTo>
                <a:lnTo>
                  <a:pt x="811241" y="59054"/>
                </a:lnTo>
                <a:lnTo>
                  <a:pt x="771307" y="41009"/>
                </a:lnTo>
                <a:lnTo>
                  <a:pt x="730355" y="26247"/>
                </a:lnTo>
                <a:lnTo>
                  <a:pt x="688586" y="14763"/>
                </a:lnTo>
                <a:lnTo>
                  <a:pt x="646203" y="6562"/>
                </a:lnTo>
                <a:lnTo>
                  <a:pt x="603416" y="1640"/>
                </a:lnTo>
                <a:lnTo>
                  <a:pt x="560421" y="0"/>
                </a:lnTo>
                <a:close/>
              </a:path>
            </a:pathLst>
          </a:custGeom>
          <a:solidFill>
            <a:srgbClr val="EC412C">
              <a:alpha val="58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50993" y="4837064"/>
            <a:ext cx="532130" cy="704850"/>
          </a:xfrm>
          <a:custGeom>
            <a:avLst/>
            <a:gdLst/>
            <a:ahLst/>
            <a:cxnLst/>
            <a:rect l="l" t="t" r="r" b="b"/>
            <a:pathLst>
              <a:path w="532129" h="704850">
                <a:moveTo>
                  <a:pt x="420631" y="0"/>
                </a:moveTo>
                <a:lnTo>
                  <a:pt x="0" y="74108"/>
                </a:lnTo>
                <a:lnTo>
                  <a:pt x="111234" y="704658"/>
                </a:lnTo>
                <a:lnTo>
                  <a:pt x="531865" y="630544"/>
                </a:lnTo>
                <a:lnTo>
                  <a:pt x="420631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16222" y="5231353"/>
            <a:ext cx="243204" cy="242570"/>
          </a:xfrm>
          <a:custGeom>
            <a:avLst/>
            <a:gdLst/>
            <a:ahLst/>
            <a:cxnLst/>
            <a:rect l="l" t="t" r="r" b="b"/>
            <a:pathLst>
              <a:path w="243204" h="242570">
                <a:moveTo>
                  <a:pt x="57544" y="0"/>
                </a:moveTo>
                <a:lnTo>
                  <a:pt x="0" y="57464"/>
                </a:lnTo>
                <a:lnTo>
                  <a:pt x="185230" y="242538"/>
                </a:lnTo>
                <a:lnTo>
                  <a:pt x="242733" y="185101"/>
                </a:lnTo>
                <a:lnTo>
                  <a:pt x="575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50651" y="4965895"/>
            <a:ext cx="358140" cy="358140"/>
          </a:xfrm>
          <a:custGeom>
            <a:avLst/>
            <a:gdLst/>
            <a:ahLst/>
            <a:cxnLst/>
            <a:rect l="l" t="t" r="r" b="b"/>
            <a:pathLst>
              <a:path w="358140" h="358139">
                <a:moveTo>
                  <a:pt x="178983" y="0"/>
                </a:moveTo>
                <a:lnTo>
                  <a:pt x="131405" y="6391"/>
                </a:lnTo>
                <a:lnTo>
                  <a:pt x="88694" y="24389"/>
                </a:lnTo>
                <a:lnTo>
                  <a:pt x="52482" y="52320"/>
                </a:lnTo>
                <a:lnTo>
                  <a:pt x="24498" y="88475"/>
                </a:lnTo>
                <a:lnTo>
                  <a:pt x="6436" y="131157"/>
                </a:lnTo>
                <a:lnTo>
                  <a:pt x="0" y="178664"/>
                </a:lnTo>
                <a:lnTo>
                  <a:pt x="0" y="179083"/>
                </a:lnTo>
                <a:lnTo>
                  <a:pt x="6436" y="226584"/>
                </a:lnTo>
                <a:lnTo>
                  <a:pt x="24498" y="269266"/>
                </a:lnTo>
                <a:lnTo>
                  <a:pt x="52482" y="305427"/>
                </a:lnTo>
                <a:lnTo>
                  <a:pt x="88694" y="333362"/>
                </a:lnTo>
                <a:lnTo>
                  <a:pt x="131427" y="351373"/>
                </a:lnTo>
                <a:lnTo>
                  <a:pt x="178983" y="357755"/>
                </a:lnTo>
                <a:lnTo>
                  <a:pt x="226568" y="351364"/>
                </a:lnTo>
                <a:lnTo>
                  <a:pt x="269322" y="333331"/>
                </a:lnTo>
                <a:lnTo>
                  <a:pt x="305545" y="305360"/>
                </a:lnTo>
                <a:lnTo>
                  <a:pt x="333528" y="269154"/>
                </a:lnTo>
                <a:lnTo>
                  <a:pt x="351570" y="226421"/>
                </a:lnTo>
                <a:lnTo>
                  <a:pt x="357934" y="179083"/>
                </a:lnTo>
                <a:lnTo>
                  <a:pt x="357935" y="178664"/>
                </a:lnTo>
                <a:lnTo>
                  <a:pt x="351570" y="131314"/>
                </a:lnTo>
                <a:lnTo>
                  <a:pt x="333528" y="88588"/>
                </a:lnTo>
                <a:lnTo>
                  <a:pt x="305545" y="52390"/>
                </a:lnTo>
                <a:lnTo>
                  <a:pt x="269322" y="24422"/>
                </a:lnTo>
                <a:lnTo>
                  <a:pt x="226568" y="6391"/>
                </a:lnTo>
                <a:lnTo>
                  <a:pt x="178983" y="0"/>
                </a:lnTo>
                <a:close/>
              </a:path>
            </a:pathLst>
          </a:custGeom>
          <a:solidFill>
            <a:srgbClr val="FD6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86268" y="4940105"/>
            <a:ext cx="228600" cy="346075"/>
          </a:xfrm>
          <a:custGeom>
            <a:avLst/>
            <a:gdLst/>
            <a:ahLst/>
            <a:cxnLst/>
            <a:rect l="l" t="t" r="r" b="b"/>
            <a:pathLst>
              <a:path w="228600" h="346075">
                <a:moveTo>
                  <a:pt x="144318" y="0"/>
                </a:moveTo>
                <a:lnTo>
                  <a:pt x="0" y="249209"/>
                </a:lnTo>
                <a:lnTo>
                  <a:pt x="16" y="345922"/>
                </a:lnTo>
                <a:lnTo>
                  <a:pt x="83830" y="297592"/>
                </a:lnTo>
                <a:lnTo>
                  <a:pt x="228122" y="48329"/>
                </a:lnTo>
                <a:lnTo>
                  <a:pt x="1443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68675" y="4986753"/>
            <a:ext cx="311150" cy="220979"/>
          </a:xfrm>
          <a:custGeom>
            <a:avLst/>
            <a:gdLst/>
            <a:ahLst/>
            <a:cxnLst/>
            <a:rect l="l" t="t" r="r" b="b"/>
            <a:pathLst>
              <a:path w="311150" h="220979">
                <a:moveTo>
                  <a:pt x="0" y="131281"/>
                </a:moveTo>
                <a:lnTo>
                  <a:pt x="89714" y="220948"/>
                </a:lnTo>
                <a:lnTo>
                  <a:pt x="310797" y="0"/>
                </a:lnTo>
              </a:path>
            </a:pathLst>
          </a:custGeom>
          <a:ln w="177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441180" y="4851907"/>
            <a:ext cx="97535" cy="97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94009" y="5421364"/>
            <a:ext cx="316865" cy="0"/>
          </a:xfrm>
          <a:custGeom>
            <a:avLst/>
            <a:gdLst/>
            <a:ahLst/>
            <a:cxnLst/>
            <a:rect l="l" t="t" r="r" b="b"/>
            <a:pathLst>
              <a:path w="316865">
                <a:moveTo>
                  <a:pt x="0" y="0"/>
                </a:moveTo>
                <a:lnTo>
                  <a:pt x="316507" y="0"/>
                </a:lnTo>
              </a:path>
            </a:pathLst>
          </a:custGeom>
          <a:ln w="438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91853" y="3607972"/>
            <a:ext cx="1121410" cy="1120775"/>
          </a:xfrm>
          <a:custGeom>
            <a:avLst/>
            <a:gdLst/>
            <a:ahLst/>
            <a:cxnLst/>
            <a:rect l="l" t="t" r="r" b="b"/>
            <a:pathLst>
              <a:path w="1121409" h="1120775">
                <a:moveTo>
                  <a:pt x="560421" y="0"/>
                </a:moveTo>
                <a:lnTo>
                  <a:pt x="517428" y="1639"/>
                </a:lnTo>
                <a:lnTo>
                  <a:pt x="474638" y="6560"/>
                </a:lnTo>
                <a:lnTo>
                  <a:pt x="432257" y="14763"/>
                </a:lnTo>
                <a:lnTo>
                  <a:pt x="390488" y="26245"/>
                </a:lnTo>
                <a:lnTo>
                  <a:pt x="349533" y="41010"/>
                </a:lnTo>
                <a:lnTo>
                  <a:pt x="309600" y="59054"/>
                </a:lnTo>
                <a:lnTo>
                  <a:pt x="270891" y="80380"/>
                </a:lnTo>
                <a:lnTo>
                  <a:pt x="233608" y="104988"/>
                </a:lnTo>
                <a:lnTo>
                  <a:pt x="197957" y="132876"/>
                </a:lnTo>
                <a:lnTo>
                  <a:pt x="164142" y="164044"/>
                </a:lnTo>
                <a:lnTo>
                  <a:pt x="132956" y="197838"/>
                </a:lnTo>
                <a:lnTo>
                  <a:pt x="105051" y="233467"/>
                </a:lnTo>
                <a:lnTo>
                  <a:pt x="80430" y="270727"/>
                </a:lnTo>
                <a:lnTo>
                  <a:pt x="59090" y="309412"/>
                </a:lnTo>
                <a:lnTo>
                  <a:pt x="41034" y="349322"/>
                </a:lnTo>
                <a:lnTo>
                  <a:pt x="26262" y="390250"/>
                </a:lnTo>
                <a:lnTo>
                  <a:pt x="14771" y="431994"/>
                </a:lnTo>
                <a:lnTo>
                  <a:pt x="6564" y="474350"/>
                </a:lnTo>
                <a:lnTo>
                  <a:pt x="1640" y="517113"/>
                </a:lnTo>
                <a:lnTo>
                  <a:pt x="0" y="560080"/>
                </a:lnTo>
                <a:lnTo>
                  <a:pt x="1640" y="603048"/>
                </a:lnTo>
                <a:lnTo>
                  <a:pt x="6564" y="645810"/>
                </a:lnTo>
                <a:lnTo>
                  <a:pt x="14771" y="688166"/>
                </a:lnTo>
                <a:lnTo>
                  <a:pt x="26262" y="729909"/>
                </a:lnTo>
                <a:lnTo>
                  <a:pt x="41034" y="770837"/>
                </a:lnTo>
                <a:lnTo>
                  <a:pt x="59090" y="810747"/>
                </a:lnTo>
                <a:lnTo>
                  <a:pt x="80430" y="849433"/>
                </a:lnTo>
                <a:lnTo>
                  <a:pt x="105051" y="886692"/>
                </a:lnTo>
                <a:lnTo>
                  <a:pt x="132956" y="922319"/>
                </a:lnTo>
                <a:lnTo>
                  <a:pt x="164142" y="956113"/>
                </a:lnTo>
                <a:lnTo>
                  <a:pt x="197957" y="987282"/>
                </a:lnTo>
                <a:lnTo>
                  <a:pt x="233608" y="1015170"/>
                </a:lnTo>
                <a:lnTo>
                  <a:pt x="270891" y="1039776"/>
                </a:lnTo>
                <a:lnTo>
                  <a:pt x="309600" y="1061102"/>
                </a:lnTo>
                <a:lnTo>
                  <a:pt x="349533" y="1079146"/>
                </a:lnTo>
                <a:lnTo>
                  <a:pt x="390488" y="1093911"/>
                </a:lnTo>
                <a:lnTo>
                  <a:pt x="432257" y="1105394"/>
                </a:lnTo>
                <a:lnTo>
                  <a:pt x="474638" y="1113596"/>
                </a:lnTo>
                <a:lnTo>
                  <a:pt x="517428" y="1118518"/>
                </a:lnTo>
                <a:lnTo>
                  <a:pt x="560421" y="1120157"/>
                </a:lnTo>
                <a:lnTo>
                  <a:pt x="603413" y="1118518"/>
                </a:lnTo>
                <a:lnTo>
                  <a:pt x="646203" y="1113596"/>
                </a:lnTo>
                <a:lnTo>
                  <a:pt x="688583" y="1105394"/>
                </a:lnTo>
                <a:lnTo>
                  <a:pt x="730354" y="1093911"/>
                </a:lnTo>
                <a:lnTo>
                  <a:pt x="771306" y="1079146"/>
                </a:lnTo>
                <a:lnTo>
                  <a:pt x="811240" y="1061102"/>
                </a:lnTo>
                <a:lnTo>
                  <a:pt x="849950" y="1039776"/>
                </a:lnTo>
                <a:lnTo>
                  <a:pt x="887232" y="1015170"/>
                </a:lnTo>
                <a:lnTo>
                  <a:pt x="922882" y="987282"/>
                </a:lnTo>
                <a:lnTo>
                  <a:pt x="956697" y="956113"/>
                </a:lnTo>
                <a:lnTo>
                  <a:pt x="987883" y="922319"/>
                </a:lnTo>
                <a:lnTo>
                  <a:pt x="1015787" y="886692"/>
                </a:lnTo>
                <a:lnTo>
                  <a:pt x="1040409" y="849433"/>
                </a:lnTo>
                <a:lnTo>
                  <a:pt x="1061749" y="810747"/>
                </a:lnTo>
                <a:lnTo>
                  <a:pt x="1079804" y="770837"/>
                </a:lnTo>
                <a:lnTo>
                  <a:pt x="1094577" y="729909"/>
                </a:lnTo>
                <a:lnTo>
                  <a:pt x="1106068" y="688166"/>
                </a:lnTo>
                <a:lnTo>
                  <a:pt x="1114275" y="645810"/>
                </a:lnTo>
                <a:lnTo>
                  <a:pt x="1119198" y="603048"/>
                </a:lnTo>
                <a:lnTo>
                  <a:pt x="1120841" y="560080"/>
                </a:lnTo>
                <a:lnTo>
                  <a:pt x="1119198" y="517113"/>
                </a:lnTo>
                <a:lnTo>
                  <a:pt x="1114275" y="474350"/>
                </a:lnTo>
                <a:lnTo>
                  <a:pt x="1106068" y="431994"/>
                </a:lnTo>
                <a:lnTo>
                  <a:pt x="1094577" y="390250"/>
                </a:lnTo>
                <a:lnTo>
                  <a:pt x="1079804" y="349322"/>
                </a:lnTo>
                <a:lnTo>
                  <a:pt x="1061749" y="309412"/>
                </a:lnTo>
                <a:lnTo>
                  <a:pt x="1040409" y="270727"/>
                </a:lnTo>
                <a:lnTo>
                  <a:pt x="1015787" y="233467"/>
                </a:lnTo>
                <a:lnTo>
                  <a:pt x="987883" y="197838"/>
                </a:lnTo>
                <a:lnTo>
                  <a:pt x="956697" y="164044"/>
                </a:lnTo>
                <a:lnTo>
                  <a:pt x="922882" y="132876"/>
                </a:lnTo>
                <a:lnTo>
                  <a:pt x="887232" y="104988"/>
                </a:lnTo>
                <a:lnTo>
                  <a:pt x="849950" y="80380"/>
                </a:lnTo>
                <a:lnTo>
                  <a:pt x="811240" y="59054"/>
                </a:lnTo>
                <a:lnTo>
                  <a:pt x="771306" y="41010"/>
                </a:lnTo>
                <a:lnTo>
                  <a:pt x="730354" y="26245"/>
                </a:lnTo>
                <a:lnTo>
                  <a:pt x="688583" y="14763"/>
                </a:lnTo>
                <a:lnTo>
                  <a:pt x="646203" y="6560"/>
                </a:lnTo>
                <a:lnTo>
                  <a:pt x="603413" y="1639"/>
                </a:lnTo>
                <a:lnTo>
                  <a:pt x="560421" y="0"/>
                </a:lnTo>
                <a:close/>
              </a:path>
            </a:pathLst>
          </a:custGeom>
          <a:solidFill>
            <a:srgbClr val="EC412C">
              <a:alpha val="58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86909" y="3890259"/>
            <a:ext cx="655320" cy="514984"/>
          </a:xfrm>
          <a:custGeom>
            <a:avLst/>
            <a:gdLst/>
            <a:ahLst/>
            <a:cxnLst/>
            <a:rect l="l" t="t" r="r" b="b"/>
            <a:pathLst>
              <a:path w="655320" h="514985">
                <a:moveTo>
                  <a:pt x="614549" y="0"/>
                </a:moveTo>
                <a:lnTo>
                  <a:pt x="0" y="53728"/>
                </a:lnTo>
                <a:lnTo>
                  <a:pt x="40332" y="514371"/>
                </a:lnTo>
                <a:lnTo>
                  <a:pt x="654871" y="460635"/>
                </a:lnTo>
                <a:lnTo>
                  <a:pt x="614549" y="0"/>
                </a:lnTo>
                <a:close/>
              </a:path>
            </a:pathLst>
          </a:custGeom>
          <a:solidFill>
            <a:srgbClr val="FD6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57808" y="4023223"/>
            <a:ext cx="546735" cy="410209"/>
          </a:xfrm>
          <a:custGeom>
            <a:avLst/>
            <a:gdLst/>
            <a:ahLst/>
            <a:cxnLst/>
            <a:rect l="l" t="t" r="r" b="b"/>
            <a:pathLst>
              <a:path w="546734" h="410210">
                <a:moveTo>
                  <a:pt x="0" y="409602"/>
                </a:moveTo>
                <a:lnTo>
                  <a:pt x="546465" y="409602"/>
                </a:lnTo>
                <a:lnTo>
                  <a:pt x="546465" y="0"/>
                </a:lnTo>
                <a:lnTo>
                  <a:pt x="0" y="0"/>
                </a:lnTo>
                <a:lnTo>
                  <a:pt x="0" y="409602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03918" y="405112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9291" y="0"/>
                </a:moveTo>
                <a:lnTo>
                  <a:pt x="1536" y="6506"/>
                </a:lnTo>
                <a:lnTo>
                  <a:pt x="0" y="24081"/>
                </a:lnTo>
                <a:lnTo>
                  <a:pt x="6510" y="31831"/>
                </a:lnTo>
                <a:lnTo>
                  <a:pt x="24091" y="33367"/>
                </a:lnTo>
                <a:lnTo>
                  <a:pt x="31838" y="26871"/>
                </a:lnTo>
                <a:lnTo>
                  <a:pt x="33381" y="9290"/>
                </a:lnTo>
                <a:lnTo>
                  <a:pt x="26870" y="1546"/>
                </a:lnTo>
                <a:lnTo>
                  <a:pt x="9291" y="0"/>
                </a:lnTo>
                <a:close/>
              </a:path>
            </a:pathLst>
          </a:custGeom>
          <a:solidFill>
            <a:srgbClr val="FD6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79170" y="4057710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9286" y="0"/>
                </a:moveTo>
                <a:lnTo>
                  <a:pt x="1535" y="6503"/>
                </a:lnTo>
                <a:lnTo>
                  <a:pt x="0" y="24074"/>
                </a:lnTo>
                <a:lnTo>
                  <a:pt x="6508" y="31819"/>
                </a:lnTo>
                <a:lnTo>
                  <a:pt x="24081" y="33366"/>
                </a:lnTo>
                <a:lnTo>
                  <a:pt x="31842" y="26871"/>
                </a:lnTo>
                <a:lnTo>
                  <a:pt x="33387" y="9282"/>
                </a:lnTo>
                <a:lnTo>
                  <a:pt x="26875" y="1535"/>
                </a:lnTo>
                <a:lnTo>
                  <a:pt x="9286" y="0"/>
                </a:lnTo>
                <a:close/>
              </a:path>
            </a:pathLst>
          </a:custGeom>
          <a:solidFill>
            <a:srgbClr val="F3F4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02348" y="4444363"/>
            <a:ext cx="363855" cy="0"/>
          </a:xfrm>
          <a:custGeom>
            <a:avLst/>
            <a:gdLst/>
            <a:ahLst/>
            <a:cxnLst/>
            <a:rect l="l" t="t" r="r" b="b"/>
            <a:pathLst>
              <a:path w="363854">
                <a:moveTo>
                  <a:pt x="0" y="0"/>
                </a:moveTo>
                <a:lnTo>
                  <a:pt x="363430" y="0"/>
                </a:lnTo>
              </a:path>
            </a:pathLst>
          </a:custGeom>
          <a:ln w="79470">
            <a:solidFill>
              <a:srgbClr val="FD66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12990" y="4052928"/>
            <a:ext cx="622300" cy="109855"/>
          </a:xfrm>
          <a:custGeom>
            <a:avLst/>
            <a:gdLst/>
            <a:ahLst/>
            <a:cxnLst/>
            <a:rect l="l" t="t" r="r" b="b"/>
            <a:pathLst>
              <a:path w="622300" h="109854">
                <a:moveTo>
                  <a:pt x="0" y="109617"/>
                </a:moveTo>
                <a:lnTo>
                  <a:pt x="622048" y="0"/>
                </a:lnTo>
              </a:path>
            </a:pathLst>
          </a:custGeom>
          <a:ln w="179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95655" y="4326871"/>
            <a:ext cx="370205" cy="0"/>
          </a:xfrm>
          <a:custGeom>
            <a:avLst/>
            <a:gdLst/>
            <a:ahLst/>
            <a:cxnLst/>
            <a:rect l="l" t="t" r="r" b="b"/>
            <a:pathLst>
              <a:path w="370204">
                <a:moveTo>
                  <a:pt x="0" y="0"/>
                </a:moveTo>
                <a:lnTo>
                  <a:pt x="369696" y="0"/>
                </a:lnTo>
              </a:path>
            </a:pathLst>
          </a:custGeom>
          <a:ln w="487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7718" y="3852004"/>
            <a:ext cx="139065" cy="300355"/>
          </a:xfrm>
          <a:custGeom>
            <a:avLst/>
            <a:gdLst/>
            <a:ahLst/>
            <a:cxnLst/>
            <a:rect l="l" t="t" r="r" b="b"/>
            <a:pathLst>
              <a:path w="139065" h="300354">
                <a:moveTo>
                  <a:pt x="33119" y="0"/>
                </a:moveTo>
                <a:lnTo>
                  <a:pt x="0" y="294509"/>
                </a:lnTo>
                <a:lnTo>
                  <a:pt x="20419" y="300009"/>
                </a:lnTo>
                <a:lnTo>
                  <a:pt x="139012" y="28414"/>
                </a:lnTo>
                <a:lnTo>
                  <a:pt x="331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67777" y="4189756"/>
            <a:ext cx="93484" cy="934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09793" y="3786519"/>
            <a:ext cx="1700530" cy="255904"/>
          </a:xfrm>
          <a:prstGeom prst="rect">
            <a:avLst/>
          </a:prstGeom>
          <a:solidFill>
            <a:srgbClr val="EC412C">
              <a:alpha val="89799"/>
            </a:srgbClr>
          </a:solidFill>
        </p:spPr>
        <p:txBody>
          <a:bodyPr vert="horz" wrap="square" lIns="0" tIns="22860" rIns="0" bIns="0" rtlCol="0">
            <a:spAutoFit/>
          </a:bodyPr>
          <a:lstStyle/>
          <a:p>
            <a:pPr marL="107314">
              <a:lnSpc>
                <a:spcPct val="100000"/>
              </a:lnSpc>
              <a:spcBef>
                <a:spcPts val="18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течение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раб.дня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09793" y="4763521"/>
            <a:ext cx="1700530" cy="255904"/>
          </a:xfrm>
          <a:prstGeom prst="rect">
            <a:avLst/>
          </a:prstGeom>
          <a:solidFill>
            <a:srgbClr val="EC412C">
              <a:alpha val="89799"/>
            </a:srgbClr>
          </a:solidFill>
        </p:spPr>
        <p:txBody>
          <a:bodyPr vert="horz" wrap="square" lIns="0" tIns="20955" rIns="0" bIns="0" rtlCol="0">
            <a:spAutoFit/>
          </a:bodyPr>
          <a:lstStyle/>
          <a:p>
            <a:pPr marL="107314">
              <a:lnSpc>
                <a:spcPct val="100000"/>
              </a:lnSpc>
              <a:spcBef>
                <a:spcPts val="165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течение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дней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09793" y="5740527"/>
            <a:ext cx="1700530" cy="255904"/>
          </a:xfrm>
          <a:prstGeom prst="rect">
            <a:avLst/>
          </a:prstGeom>
          <a:solidFill>
            <a:srgbClr val="EC412C">
              <a:alpha val="89799"/>
            </a:srgbClr>
          </a:solidFill>
        </p:spPr>
        <p:txBody>
          <a:bodyPr vert="horz" wrap="square" lIns="0" tIns="28575" rIns="0" bIns="0" rtlCol="0">
            <a:spAutoFit/>
          </a:bodyPr>
          <a:lstStyle/>
          <a:p>
            <a:pPr marL="107314">
              <a:lnSpc>
                <a:spcPct val="100000"/>
              </a:lnSpc>
              <a:spcBef>
                <a:spcPts val="225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течение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дней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90319" y="2106668"/>
            <a:ext cx="10285730" cy="1212215"/>
          </a:xfrm>
          <a:custGeom>
            <a:avLst/>
            <a:gdLst/>
            <a:ahLst/>
            <a:cxnLst/>
            <a:rect l="l" t="t" r="r" b="b"/>
            <a:pathLst>
              <a:path w="10285730" h="1212214">
                <a:moveTo>
                  <a:pt x="0" y="448916"/>
                </a:moveTo>
                <a:lnTo>
                  <a:pt x="5755372" y="438878"/>
                </a:lnTo>
                <a:lnTo>
                  <a:pt x="5764128" y="1212115"/>
                </a:lnTo>
                <a:lnTo>
                  <a:pt x="10285659" y="0"/>
                </a:lnTo>
              </a:path>
            </a:pathLst>
          </a:custGeom>
          <a:ln w="15058">
            <a:solidFill>
              <a:srgbClr val="1515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502395" y="2005075"/>
            <a:ext cx="1280159" cy="12771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564236" y="3673835"/>
            <a:ext cx="3140075" cy="775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135"/>
              </a:spcBef>
            </a:pPr>
            <a:r>
              <a:rPr sz="1400" spc="5" dirty="0">
                <a:solidFill>
                  <a:srgbClr val="151515"/>
                </a:solidFill>
                <a:latin typeface="Arial"/>
                <a:cs typeface="Arial"/>
              </a:rPr>
              <a:t>Модераторы </a:t>
            </a:r>
            <a:r>
              <a:rPr sz="1400" spc="15" dirty="0">
                <a:solidFill>
                  <a:srgbClr val="151515"/>
                </a:solidFill>
                <a:latin typeface="Arial"/>
                <a:cs typeface="Arial"/>
              </a:rPr>
              <a:t>(аналитики </a:t>
            </a:r>
            <a:r>
              <a:rPr sz="1400" spc="20" dirty="0">
                <a:solidFill>
                  <a:srgbClr val="151515"/>
                </a:solidFill>
                <a:latin typeface="Arial"/>
                <a:cs typeface="Arial"/>
              </a:rPr>
              <a:t>АНО)  </a:t>
            </a:r>
            <a:r>
              <a:rPr sz="1400" spc="5" dirty="0">
                <a:solidFill>
                  <a:srgbClr val="151515"/>
                </a:solidFill>
                <a:latin typeface="Arial"/>
                <a:cs typeface="Arial"/>
              </a:rPr>
              <a:t>проверяют </a:t>
            </a:r>
            <a:r>
              <a:rPr sz="1400" spc="15" dirty="0">
                <a:solidFill>
                  <a:srgbClr val="151515"/>
                </a:solidFill>
                <a:latin typeface="Arial"/>
                <a:cs typeface="Arial"/>
              </a:rPr>
              <a:t>обращения </a:t>
            </a:r>
            <a:r>
              <a:rPr sz="1400" spc="5" dirty="0">
                <a:solidFill>
                  <a:srgbClr val="151515"/>
                </a:solidFill>
                <a:latin typeface="Arial"/>
                <a:cs typeface="Arial"/>
              </a:rPr>
              <a:t>на </a:t>
            </a:r>
            <a:r>
              <a:rPr sz="1400" dirty="0">
                <a:solidFill>
                  <a:srgbClr val="151515"/>
                </a:solidFill>
                <a:latin typeface="Arial"/>
                <a:cs typeface="Arial"/>
              </a:rPr>
              <a:t>предмет  </a:t>
            </a:r>
            <a:r>
              <a:rPr sz="1400" spc="-5" dirty="0">
                <a:solidFill>
                  <a:srgbClr val="151515"/>
                </a:solidFill>
                <a:latin typeface="Arial"/>
                <a:cs typeface="Arial"/>
              </a:rPr>
              <a:t>соответствия </a:t>
            </a:r>
            <a:r>
              <a:rPr sz="1400" spc="20" dirty="0">
                <a:solidFill>
                  <a:srgbClr val="151515"/>
                </a:solidFill>
                <a:latin typeface="Arial"/>
                <a:cs typeface="Arial"/>
              </a:rPr>
              <a:t>правилам</a:t>
            </a:r>
            <a:r>
              <a:rPr sz="1400" spc="-5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151515"/>
                </a:solidFill>
                <a:latin typeface="Arial"/>
                <a:cs typeface="Arial"/>
              </a:rPr>
              <a:t>Платформы.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570297" y="4658339"/>
            <a:ext cx="2971165" cy="80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 marR="867410" indent="-5715">
              <a:lnSpc>
                <a:spcPct val="118600"/>
              </a:lnSpc>
              <a:spcBef>
                <a:spcPts val="100"/>
              </a:spcBef>
            </a:pPr>
            <a:r>
              <a:rPr sz="1400" spc="10" dirty="0">
                <a:solidFill>
                  <a:srgbClr val="151515"/>
                </a:solidFill>
                <a:latin typeface="Arial"/>
                <a:cs typeface="Arial"/>
              </a:rPr>
              <a:t>Деловые </a:t>
            </a:r>
            <a:r>
              <a:rPr sz="1400" spc="5" dirty="0">
                <a:solidFill>
                  <a:srgbClr val="151515"/>
                </a:solidFill>
                <a:latin typeface="Arial"/>
                <a:cs typeface="Arial"/>
              </a:rPr>
              <a:t>объединения  </a:t>
            </a:r>
            <a:r>
              <a:rPr sz="1400" spc="10" dirty="0">
                <a:solidFill>
                  <a:srgbClr val="151515"/>
                </a:solidFill>
                <a:latin typeface="Arial"/>
                <a:cs typeface="Arial"/>
              </a:rPr>
              <a:t>и/или</a:t>
            </a:r>
            <a:r>
              <a:rPr sz="1400" spc="-65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151515"/>
                </a:solidFill>
                <a:latin typeface="Arial"/>
                <a:cs typeface="Arial"/>
              </a:rPr>
              <a:t>бизнес-омбудсмен</a:t>
            </a:r>
            <a:endParaRPr sz="140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430"/>
              </a:spcBef>
            </a:pPr>
            <a:r>
              <a:rPr sz="1400" dirty="0">
                <a:solidFill>
                  <a:srgbClr val="151515"/>
                </a:solidFill>
                <a:latin typeface="Arial"/>
                <a:cs typeface="Arial"/>
              </a:rPr>
              <a:t>предоставляют </a:t>
            </a:r>
            <a:r>
              <a:rPr sz="1400" spc="5" dirty="0">
                <a:solidFill>
                  <a:srgbClr val="151515"/>
                </a:solidFill>
                <a:latin typeface="Arial"/>
                <a:cs typeface="Arial"/>
              </a:rPr>
              <a:t>экспертную</a:t>
            </a:r>
            <a:r>
              <a:rPr sz="1400" spc="40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151515"/>
                </a:solidFill>
                <a:latin typeface="Arial"/>
                <a:cs typeface="Arial"/>
              </a:rPr>
              <a:t>оценку.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564236" y="5642842"/>
            <a:ext cx="3562985" cy="101346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ct val="114799"/>
              </a:lnSpc>
              <a:spcBef>
                <a:spcPts val="160"/>
              </a:spcBef>
            </a:pPr>
            <a:r>
              <a:rPr sz="1400" spc="5" dirty="0">
                <a:solidFill>
                  <a:srgbClr val="151515"/>
                </a:solidFill>
                <a:latin typeface="Arial"/>
                <a:cs typeface="Arial"/>
              </a:rPr>
              <a:t>Правоохранительный </a:t>
            </a:r>
            <a:r>
              <a:rPr sz="1400" dirty="0">
                <a:solidFill>
                  <a:srgbClr val="151515"/>
                </a:solidFill>
                <a:latin typeface="Arial"/>
                <a:cs typeface="Arial"/>
              </a:rPr>
              <a:t>орган (МВД России,  </a:t>
            </a:r>
            <a:r>
              <a:rPr sz="1400" spc="15" dirty="0">
                <a:solidFill>
                  <a:srgbClr val="151515"/>
                </a:solidFill>
                <a:latin typeface="Arial"/>
                <a:cs typeface="Arial"/>
              </a:rPr>
              <a:t>ФСБ </a:t>
            </a:r>
            <a:r>
              <a:rPr sz="1400" spc="5" dirty="0">
                <a:solidFill>
                  <a:srgbClr val="151515"/>
                </a:solidFill>
                <a:latin typeface="Arial"/>
                <a:cs typeface="Arial"/>
              </a:rPr>
              <a:t>России, </a:t>
            </a:r>
            <a:r>
              <a:rPr sz="1400" spc="-10" dirty="0">
                <a:solidFill>
                  <a:srgbClr val="151515"/>
                </a:solidFill>
                <a:latin typeface="Arial"/>
                <a:cs typeface="Arial"/>
              </a:rPr>
              <a:t>Генеральная </a:t>
            </a:r>
            <a:r>
              <a:rPr sz="1400" spc="5" dirty="0">
                <a:solidFill>
                  <a:srgbClr val="151515"/>
                </a:solidFill>
                <a:latin typeface="Arial"/>
                <a:cs typeface="Arial"/>
              </a:rPr>
              <a:t>прокуратура  РФ, Следственный </a:t>
            </a:r>
            <a:r>
              <a:rPr sz="1400" spc="-5" dirty="0">
                <a:solidFill>
                  <a:srgbClr val="151515"/>
                </a:solidFill>
                <a:latin typeface="Arial"/>
                <a:cs typeface="Arial"/>
              </a:rPr>
              <a:t>комитет </a:t>
            </a:r>
            <a:r>
              <a:rPr sz="1400" spc="5" dirty="0">
                <a:solidFill>
                  <a:srgbClr val="151515"/>
                </a:solidFill>
                <a:latin typeface="Arial"/>
                <a:cs typeface="Arial"/>
              </a:rPr>
              <a:t>РФ)  </a:t>
            </a:r>
            <a:r>
              <a:rPr sz="1400" dirty="0">
                <a:solidFill>
                  <a:srgbClr val="151515"/>
                </a:solidFill>
                <a:latin typeface="Arial"/>
                <a:cs typeface="Arial"/>
              </a:rPr>
              <a:t>предоставляют </a:t>
            </a:r>
            <a:r>
              <a:rPr sz="1400" spc="-20" dirty="0">
                <a:solidFill>
                  <a:srgbClr val="151515"/>
                </a:solidFill>
                <a:latin typeface="Arial"/>
                <a:cs typeface="Arial"/>
              </a:rPr>
              <a:t>ответ </a:t>
            </a:r>
            <a:r>
              <a:rPr sz="1400" spc="10" dirty="0">
                <a:solidFill>
                  <a:srgbClr val="151515"/>
                </a:solidFill>
                <a:latin typeface="Arial"/>
                <a:cs typeface="Arial"/>
              </a:rPr>
              <a:t>по</a:t>
            </a:r>
            <a:r>
              <a:rPr sz="1400" spc="60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51515"/>
                </a:solidFill>
                <a:latin typeface="Arial"/>
                <a:cs typeface="Arial"/>
              </a:rPr>
              <a:t>существу.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673228" y="537666"/>
            <a:ext cx="503936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30" dirty="0"/>
              <a:t>Рассмотрение</a:t>
            </a:r>
            <a:r>
              <a:rPr spc="-45" dirty="0"/>
              <a:t> </a:t>
            </a:r>
            <a:r>
              <a:rPr spc="25" dirty="0"/>
              <a:t>обращений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697093" y="1119101"/>
            <a:ext cx="5172710" cy="10407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90"/>
              </a:spcBef>
            </a:pPr>
            <a:r>
              <a:rPr sz="1500" spc="-15" dirty="0">
                <a:solidFill>
                  <a:srgbClr val="151515"/>
                </a:solidFill>
                <a:latin typeface="Arial"/>
                <a:cs typeface="Arial"/>
              </a:rPr>
              <a:t>Обращения, направленные </a:t>
            </a:r>
            <a:r>
              <a:rPr sz="1500" spc="-20" dirty="0">
                <a:solidFill>
                  <a:srgbClr val="151515"/>
                </a:solidFill>
                <a:latin typeface="Arial"/>
                <a:cs typeface="Arial"/>
              </a:rPr>
              <a:t>предпринимателями,  </a:t>
            </a:r>
            <a:r>
              <a:rPr sz="1500" spc="-15" dirty="0">
                <a:solidFill>
                  <a:srgbClr val="151515"/>
                </a:solidFill>
                <a:latin typeface="Arial"/>
                <a:cs typeface="Arial"/>
              </a:rPr>
              <a:t>поступают </a:t>
            </a:r>
            <a:r>
              <a:rPr sz="1500" dirty="0">
                <a:solidFill>
                  <a:srgbClr val="151515"/>
                </a:solidFill>
                <a:latin typeface="Arial"/>
                <a:cs typeface="Arial"/>
              </a:rPr>
              <a:t>в </a:t>
            </a:r>
            <a:r>
              <a:rPr sz="1500" spc="-5" dirty="0">
                <a:solidFill>
                  <a:srgbClr val="151515"/>
                </a:solidFill>
                <a:latin typeface="Arial"/>
                <a:cs typeface="Arial"/>
              </a:rPr>
              <a:t>закрытую </a:t>
            </a:r>
            <a:r>
              <a:rPr sz="1500" spc="-10" dirty="0">
                <a:solidFill>
                  <a:srgbClr val="151515"/>
                </a:solidFill>
                <a:latin typeface="Arial"/>
                <a:cs typeface="Arial"/>
              </a:rPr>
              <a:t>часть </a:t>
            </a:r>
            <a:r>
              <a:rPr sz="1500" spc="-20" dirty="0">
                <a:solidFill>
                  <a:srgbClr val="151515"/>
                </a:solidFill>
                <a:latin typeface="Arial"/>
                <a:cs typeface="Arial"/>
              </a:rPr>
              <a:t>Платформы, </a:t>
            </a:r>
            <a:r>
              <a:rPr sz="1500" spc="-25" dirty="0">
                <a:solidFill>
                  <a:srgbClr val="151515"/>
                </a:solidFill>
                <a:latin typeface="Arial"/>
                <a:cs typeface="Arial"/>
              </a:rPr>
              <a:t>представленную  </a:t>
            </a:r>
            <a:r>
              <a:rPr sz="1500" spc="-20" dirty="0">
                <a:solidFill>
                  <a:srgbClr val="151515"/>
                </a:solidFill>
                <a:latin typeface="Arial"/>
                <a:cs typeface="Arial"/>
              </a:rPr>
              <a:t>кабинетами </a:t>
            </a:r>
            <a:r>
              <a:rPr sz="1500" spc="-25" dirty="0">
                <a:solidFill>
                  <a:srgbClr val="151515"/>
                </a:solidFill>
                <a:latin typeface="Arial"/>
                <a:cs typeface="Arial"/>
              </a:rPr>
              <a:t>модераторов, правоохранительных </a:t>
            </a:r>
            <a:r>
              <a:rPr sz="1500" spc="-20" dirty="0">
                <a:solidFill>
                  <a:srgbClr val="151515"/>
                </a:solidFill>
                <a:latin typeface="Arial"/>
                <a:cs typeface="Arial"/>
              </a:rPr>
              <a:t>органов </a:t>
            </a:r>
            <a:r>
              <a:rPr sz="1500" dirty="0">
                <a:solidFill>
                  <a:srgbClr val="151515"/>
                </a:solidFill>
                <a:latin typeface="Arial"/>
                <a:cs typeface="Arial"/>
              </a:rPr>
              <a:t>и  </a:t>
            </a:r>
            <a:r>
              <a:rPr sz="1500" spc="-20" dirty="0">
                <a:solidFill>
                  <a:srgbClr val="151515"/>
                </a:solidFill>
                <a:latin typeface="Arial"/>
                <a:cs typeface="Arial"/>
              </a:rPr>
              <a:t>деловых</a:t>
            </a:r>
            <a:r>
              <a:rPr sz="1500" spc="-30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151515"/>
                </a:solidFill>
                <a:latin typeface="Arial"/>
                <a:cs typeface="Arial"/>
              </a:rPr>
              <a:t>объединений.</a:t>
            </a:r>
            <a:endParaRPr sz="15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89515" y="2737589"/>
            <a:ext cx="3516629" cy="531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700"/>
              </a:lnSpc>
              <a:spcBef>
                <a:spcPts val="100"/>
              </a:spcBef>
            </a:pPr>
            <a:r>
              <a:rPr sz="1500" spc="-25" dirty="0">
                <a:solidFill>
                  <a:srgbClr val="EC412C"/>
                </a:solidFill>
                <a:latin typeface="Arial"/>
                <a:cs typeface="Arial"/>
              </a:rPr>
              <a:t>Рассмотрение </a:t>
            </a:r>
            <a:r>
              <a:rPr sz="1500" spc="-15" dirty="0">
                <a:solidFill>
                  <a:srgbClr val="EC412C"/>
                </a:solidFill>
                <a:latin typeface="Arial"/>
                <a:cs typeface="Arial"/>
              </a:rPr>
              <a:t>обращений </a:t>
            </a:r>
            <a:r>
              <a:rPr sz="1500" spc="-20" dirty="0">
                <a:solidFill>
                  <a:srgbClr val="EC412C"/>
                </a:solidFill>
                <a:latin typeface="Arial"/>
                <a:cs typeface="Arial"/>
              </a:rPr>
              <a:t>происходит</a:t>
            </a:r>
            <a:r>
              <a:rPr sz="1500" spc="-75" dirty="0">
                <a:solidFill>
                  <a:srgbClr val="EC412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C412C"/>
                </a:solidFill>
                <a:latin typeface="Arial"/>
                <a:cs typeface="Arial"/>
              </a:rPr>
              <a:t>в  </a:t>
            </a:r>
            <a:r>
              <a:rPr sz="1500" spc="-25" dirty="0">
                <a:solidFill>
                  <a:srgbClr val="EC412C"/>
                </a:solidFill>
                <a:latin typeface="Arial"/>
                <a:cs typeface="Arial"/>
              </a:rPr>
              <a:t>следующем</a:t>
            </a:r>
            <a:r>
              <a:rPr sz="1500" spc="-40" dirty="0">
                <a:solidFill>
                  <a:srgbClr val="EC412C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EC412C"/>
                </a:solidFill>
                <a:latin typeface="Arial"/>
                <a:cs typeface="Arial"/>
              </a:rPr>
              <a:t>порядке:</a:t>
            </a:r>
            <a:endParaRPr sz="15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9227819" y="313435"/>
            <a:ext cx="246888" cy="2468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560233" y="463018"/>
            <a:ext cx="43180" cy="17145"/>
          </a:xfrm>
          <a:custGeom>
            <a:avLst/>
            <a:gdLst/>
            <a:ahLst/>
            <a:cxnLst/>
            <a:rect l="l" t="t" r="r" b="b"/>
            <a:pathLst>
              <a:path w="43179" h="17145">
                <a:moveTo>
                  <a:pt x="0" y="0"/>
                </a:moveTo>
                <a:lnTo>
                  <a:pt x="19795" y="16946"/>
                </a:lnTo>
                <a:lnTo>
                  <a:pt x="30998" y="15041"/>
                </a:lnTo>
                <a:lnTo>
                  <a:pt x="39923" y="9673"/>
                </a:lnTo>
                <a:lnTo>
                  <a:pt x="42730" y="5718"/>
                </a:lnTo>
                <a:lnTo>
                  <a:pt x="8366" y="57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572071" y="406675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29" h="62229">
                <a:moveTo>
                  <a:pt x="31139" y="0"/>
                </a:moveTo>
                <a:lnTo>
                  <a:pt x="20612" y="0"/>
                </a:lnTo>
                <a:lnTo>
                  <a:pt x="23060" y="8166"/>
                </a:lnTo>
                <a:lnTo>
                  <a:pt x="23060" y="19394"/>
                </a:lnTo>
                <a:lnTo>
                  <a:pt x="17754" y="23886"/>
                </a:lnTo>
                <a:lnTo>
                  <a:pt x="0" y="23886"/>
                </a:lnTo>
                <a:lnTo>
                  <a:pt x="0" y="33888"/>
                </a:lnTo>
                <a:lnTo>
                  <a:pt x="18572" y="33888"/>
                </a:lnTo>
                <a:lnTo>
                  <a:pt x="24691" y="39403"/>
                </a:lnTo>
                <a:lnTo>
                  <a:pt x="24691" y="52876"/>
                </a:lnTo>
                <a:lnTo>
                  <a:pt x="19998" y="62062"/>
                </a:lnTo>
                <a:lnTo>
                  <a:pt x="30892" y="62062"/>
                </a:lnTo>
                <a:lnTo>
                  <a:pt x="33987" y="57701"/>
                </a:lnTo>
                <a:lnTo>
                  <a:pt x="36121" y="46954"/>
                </a:lnTo>
                <a:lnTo>
                  <a:pt x="36324" y="38994"/>
                </a:lnTo>
                <a:lnTo>
                  <a:pt x="31836" y="32050"/>
                </a:lnTo>
                <a:lnTo>
                  <a:pt x="24691" y="28173"/>
                </a:lnTo>
                <a:lnTo>
                  <a:pt x="31222" y="24702"/>
                </a:lnTo>
                <a:lnTo>
                  <a:pt x="34693" y="18171"/>
                </a:lnTo>
                <a:lnTo>
                  <a:pt x="34693" y="11432"/>
                </a:lnTo>
                <a:lnTo>
                  <a:pt x="32251" y="1259"/>
                </a:lnTo>
                <a:lnTo>
                  <a:pt x="311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58807" y="395449"/>
            <a:ext cx="44450" cy="16510"/>
          </a:xfrm>
          <a:custGeom>
            <a:avLst/>
            <a:gdLst/>
            <a:ahLst/>
            <a:cxnLst/>
            <a:rect l="l" t="t" r="r" b="b"/>
            <a:pathLst>
              <a:path w="44450" h="16509">
                <a:moveTo>
                  <a:pt x="22039" y="0"/>
                </a:moveTo>
                <a:lnTo>
                  <a:pt x="14080" y="0"/>
                </a:lnTo>
                <a:lnTo>
                  <a:pt x="5918" y="2653"/>
                </a:lnTo>
                <a:lnTo>
                  <a:pt x="0" y="6530"/>
                </a:lnTo>
                <a:lnTo>
                  <a:pt x="4488" y="16330"/>
                </a:lnTo>
                <a:lnTo>
                  <a:pt x="12242" y="11225"/>
                </a:lnTo>
                <a:lnTo>
                  <a:pt x="44403" y="11225"/>
                </a:lnTo>
                <a:lnTo>
                  <a:pt x="39283" y="5433"/>
                </a:lnTo>
                <a:lnTo>
                  <a:pt x="30910" y="1329"/>
                </a:lnTo>
                <a:lnTo>
                  <a:pt x="22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627107" y="395731"/>
            <a:ext cx="82296" cy="853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131652" y="396878"/>
            <a:ext cx="46990" cy="81915"/>
          </a:xfrm>
          <a:custGeom>
            <a:avLst/>
            <a:gdLst/>
            <a:ahLst/>
            <a:cxnLst/>
            <a:rect l="l" t="t" r="r" b="b"/>
            <a:pathLst>
              <a:path w="46990" h="81915">
                <a:moveTo>
                  <a:pt x="46732" y="0"/>
                </a:moveTo>
                <a:lnTo>
                  <a:pt x="0" y="0"/>
                </a:lnTo>
                <a:lnTo>
                  <a:pt x="0" y="81657"/>
                </a:lnTo>
                <a:lnTo>
                  <a:pt x="46732" y="81657"/>
                </a:lnTo>
                <a:lnTo>
                  <a:pt x="46732" y="70838"/>
                </a:lnTo>
                <a:lnTo>
                  <a:pt x="12445" y="70838"/>
                </a:lnTo>
                <a:lnTo>
                  <a:pt x="12445" y="43685"/>
                </a:lnTo>
                <a:lnTo>
                  <a:pt x="44079" y="43685"/>
                </a:lnTo>
                <a:lnTo>
                  <a:pt x="44079" y="32865"/>
                </a:lnTo>
                <a:lnTo>
                  <a:pt x="12445" y="32865"/>
                </a:lnTo>
                <a:lnTo>
                  <a:pt x="12445" y="10817"/>
                </a:lnTo>
                <a:lnTo>
                  <a:pt x="46732" y="10817"/>
                </a:lnTo>
                <a:lnTo>
                  <a:pt x="467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034919" y="396878"/>
            <a:ext cx="60960" cy="81915"/>
          </a:xfrm>
          <a:custGeom>
            <a:avLst/>
            <a:gdLst/>
            <a:ahLst/>
            <a:cxnLst/>
            <a:rect l="l" t="t" r="r" b="b"/>
            <a:pathLst>
              <a:path w="60959" h="81915">
                <a:moveTo>
                  <a:pt x="12245" y="0"/>
                </a:moveTo>
                <a:lnTo>
                  <a:pt x="0" y="0"/>
                </a:lnTo>
                <a:lnTo>
                  <a:pt x="0" y="81657"/>
                </a:lnTo>
                <a:lnTo>
                  <a:pt x="12245" y="81657"/>
                </a:lnTo>
                <a:lnTo>
                  <a:pt x="12245" y="43685"/>
                </a:lnTo>
                <a:lnTo>
                  <a:pt x="60812" y="43685"/>
                </a:lnTo>
                <a:lnTo>
                  <a:pt x="60812" y="32865"/>
                </a:lnTo>
                <a:lnTo>
                  <a:pt x="12245" y="32865"/>
                </a:lnTo>
                <a:lnTo>
                  <a:pt x="122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083489" y="440563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241" y="0"/>
                </a:moveTo>
                <a:lnTo>
                  <a:pt x="0" y="0"/>
                </a:lnTo>
                <a:lnTo>
                  <a:pt x="0" y="37971"/>
                </a:lnTo>
                <a:lnTo>
                  <a:pt x="12241" y="37971"/>
                </a:lnTo>
                <a:lnTo>
                  <a:pt x="12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083489" y="396878"/>
            <a:ext cx="12700" cy="33020"/>
          </a:xfrm>
          <a:custGeom>
            <a:avLst/>
            <a:gdLst/>
            <a:ahLst/>
            <a:cxnLst/>
            <a:rect l="l" t="t" r="r" b="b"/>
            <a:pathLst>
              <a:path w="12700" h="33020">
                <a:moveTo>
                  <a:pt x="12241" y="0"/>
                </a:moveTo>
                <a:lnTo>
                  <a:pt x="0" y="0"/>
                </a:lnTo>
                <a:lnTo>
                  <a:pt x="0" y="32865"/>
                </a:lnTo>
                <a:lnTo>
                  <a:pt x="12241" y="32865"/>
                </a:lnTo>
                <a:lnTo>
                  <a:pt x="12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855707" y="395731"/>
            <a:ext cx="67055" cy="853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775128" y="396878"/>
            <a:ext cx="45085" cy="81915"/>
          </a:xfrm>
          <a:custGeom>
            <a:avLst/>
            <a:gdLst/>
            <a:ahLst/>
            <a:cxnLst/>
            <a:rect l="l" t="t" r="r" b="b"/>
            <a:pathLst>
              <a:path w="45084" h="81915">
                <a:moveTo>
                  <a:pt x="43672" y="0"/>
                </a:moveTo>
                <a:lnTo>
                  <a:pt x="0" y="0"/>
                </a:lnTo>
                <a:lnTo>
                  <a:pt x="0" y="81657"/>
                </a:lnTo>
                <a:lnTo>
                  <a:pt x="21630" y="81657"/>
                </a:lnTo>
                <a:lnTo>
                  <a:pt x="32832" y="80103"/>
                </a:lnTo>
                <a:lnTo>
                  <a:pt x="41757" y="75507"/>
                </a:lnTo>
                <a:lnTo>
                  <a:pt x="44772" y="71654"/>
                </a:lnTo>
                <a:lnTo>
                  <a:pt x="12245" y="71654"/>
                </a:lnTo>
                <a:lnTo>
                  <a:pt x="12245" y="43685"/>
                </a:lnTo>
                <a:lnTo>
                  <a:pt x="44669" y="43685"/>
                </a:lnTo>
                <a:lnTo>
                  <a:pt x="41578" y="39806"/>
                </a:lnTo>
                <a:lnTo>
                  <a:pt x="32632" y="35232"/>
                </a:lnTo>
                <a:lnTo>
                  <a:pt x="21426" y="33682"/>
                </a:lnTo>
                <a:lnTo>
                  <a:pt x="12245" y="33682"/>
                </a:lnTo>
                <a:lnTo>
                  <a:pt x="12245" y="10817"/>
                </a:lnTo>
                <a:lnTo>
                  <a:pt x="43672" y="10817"/>
                </a:lnTo>
                <a:lnTo>
                  <a:pt x="436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809208" y="440563"/>
            <a:ext cx="15875" cy="28575"/>
          </a:xfrm>
          <a:custGeom>
            <a:avLst/>
            <a:gdLst/>
            <a:ahLst/>
            <a:cxnLst/>
            <a:rect l="l" t="t" r="r" b="b"/>
            <a:pathLst>
              <a:path w="15875" h="28575">
                <a:moveTo>
                  <a:pt x="10589" y="0"/>
                </a:moveTo>
                <a:lnTo>
                  <a:pt x="0" y="0"/>
                </a:lnTo>
                <a:lnTo>
                  <a:pt x="4283" y="8168"/>
                </a:lnTo>
                <a:lnTo>
                  <a:pt x="4283" y="14086"/>
                </a:lnTo>
                <a:lnTo>
                  <a:pt x="4079" y="19800"/>
                </a:lnTo>
                <a:lnTo>
                  <a:pt x="0" y="27969"/>
                </a:lnTo>
                <a:lnTo>
                  <a:pt x="10692" y="27969"/>
                </a:lnTo>
                <a:lnTo>
                  <a:pt x="13580" y="24278"/>
                </a:lnTo>
                <a:lnTo>
                  <a:pt x="15712" y="13882"/>
                </a:lnTo>
                <a:lnTo>
                  <a:pt x="13460" y="3604"/>
                </a:lnTo>
                <a:lnTo>
                  <a:pt x="105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954508" y="463018"/>
            <a:ext cx="43180" cy="17145"/>
          </a:xfrm>
          <a:custGeom>
            <a:avLst/>
            <a:gdLst/>
            <a:ahLst/>
            <a:cxnLst/>
            <a:rect l="l" t="t" r="r" b="b"/>
            <a:pathLst>
              <a:path w="43179" h="17145">
                <a:moveTo>
                  <a:pt x="0" y="0"/>
                </a:moveTo>
                <a:lnTo>
                  <a:pt x="19795" y="16946"/>
                </a:lnTo>
                <a:lnTo>
                  <a:pt x="30999" y="15041"/>
                </a:lnTo>
                <a:lnTo>
                  <a:pt x="39923" y="9673"/>
                </a:lnTo>
                <a:lnTo>
                  <a:pt x="42730" y="5718"/>
                </a:lnTo>
                <a:lnTo>
                  <a:pt x="8368" y="57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966347" y="406675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29" h="62229">
                <a:moveTo>
                  <a:pt x="31136" y="0"/>
                </a:moveTo>
                <a:lnTo>
                  <a:pt x="20612" y="0"/>
                </a:lnTo>
                <a:lnTo>
                  <a:pt x="23060" y="8166"/>
                </a:lnTo>
                <a:lnTo>
                  <a:pt x="23060" y="19394"/>
                </a:lnTo>
                <a:lnTo>
                  <a:pt x="17753" y="23886"/>
                </a:lnTo>
                <a:lnTo>
                  <a:pt x="0" y="23886"/>
                </a:lnTo>
                <a:lnTo>
                  <a:pt x="0" y="33888"/>
                </a:lnTo>
                <a:lnTo>
                  <a:pt x="18571" y="33888"/>
                </a:lnTo>
                <a:lnTo>
                  <a:pt x="24690" y="39403"/>
                </a:lnTo>
                <a:lnTo>
                  <a:pt x="24690" y="52876"/>
                </a:lnTo>
                <a:lnTo>
                  <a:pt x="19998" y="62062"/>
                </a:lnTo>
                <a:lnTo>
                  <a:pt x="30891" y="62062"/>
                </a:lnTo>
                <a:lnTo>
                  <a:pt x="33986" y="57701"/>
                </a:lnTo>
                <a:lnTo>
                  <a:pt x="36118" y="46954"/>
                </a:lnTo>
                <a:lnTo>
                  <a:pt x="36323" y="38994"/>
                </a:lnTo>
                <a:lnTo>
                  <a:pt x="31835" y="32050"/>
                </a:lnTo>
                <a:lnTo>
                  <a:pt x="24690" y="28173"/>
                </a:lnTo>
                <a:lnTo>
                  <a:pt x="31222" y="24702"/>
                </a:lnTo>
                <a:lnTo>
                  <a:pt x="34692" y="18171"/>
                </a:lnTo>
                <a:lnTo>
                  <a:pt x="34692" y="11432"/>
                </a:lnTo>
                <a:lnTo>
                  <a:pt x="32250" y="1259"/>
                </a:lnTo>
                <a:lnTo>
                  <a:pt x="311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953082" y="395449"/>
            <a:ext cx="44450" cy="16510"/>
          </a:xfrm>
          <a:custGeom>
            <a:avLst/>
            <a:gdLst/>
            <a:ahLst/>
            <a:cxnLst/>
            <a:rect l="l" t="t" r="r" b="b"/>
            <a:pathLst>
              <a:path w="44450" h="16509">
                <a:moveTo>
                  <a:pt x="22039" y="0"/>
                </a:moveTo>
                <a:lnTo>
                  <a:pt x="14081" y="0"/>
                </a:lnTo>
                <a:lnTo>
                  <a:pt x="5919" y="2653"/>
                </a:lnTo>
                <a:lnTo>
                  <a:pt x="0" y="6530"/>
                </a:lnTo>
                <a:lnTo>
                  <a:pt x="4488" y="16330"/>
                </a:lnTo>
                <a:lnTo>
                  <a:pt x="12246" y="11225"/>
                </a:lnTo>
                <a:lnTo>
                  <a:pt x="44401" y="11225"/>
                </a:lnTo>
                <a:lnTo>
                  <a:pt x="39283" y="5433"/>
                </a:lnTo>
                <a:lnTo>
                  <a:pt x="30910" y="1329"/>
                </a:lnTo>
                <a:lnTo>
                  <a:pt x="22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200131" y="392683"/>
            <a:ext cx="70103" cy="883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4190" y="1383114"/>
            <a:ext cx="4274038" cy="1825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29075" y="1382868"/>
            <a:ext cx="2540745" cy="1827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8659" y="3803395"/>
            <a:ext cx="94487" cy="944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8659" y="4544059"/>
            <a:ext cx="94487" cy="944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8659" y="5476747"/>
            <a:ext cx="94487" cy="944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8659" y="6415532"/>
            <a:ext cx="94487" cy="944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85730" y="3418933"/>
            <a:ext cx="1490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EC412C"/>
                </a:solidFill>
                <a:latin typeface="Arial"/>
                <a:cs typeface="Arial"/>
              </a:rPr>
              <a:t>Предпринимателю: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6955" y="3751165"/>
            <a:ext cx="2236470" cy="331724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7145" marR="183515">
              <a:lnSpc>
                <a:spcPts val="1300"/>
              </a:lnSpc>
              <a:spcBef>
                <a:spcPts val="259"/>
              </a:spcBef>
            </a:pPr>
            <a:r>
              <a:rPr sz="1200" b="1" spc="-30" dirty="0">
                <a:solidFill>
                  <a:srgbClr val="151515"/>
                </a:solidFill>
                <a:latin typeface="Arial"/>
                <a:cs typeface="Arial"/>
              </a:rPr>
              <a:t>Удобный </a:t>
            </a:r>
            <a:r>
              <a:rPr sz="1200" b="1" dirty="0">
                <a:solidFill>
                  <a:srgbClr val="151515"/>
                </a:solidFill>
                <a:latin typeface="Arial"/>
                <a:cs typeface="Arial"/>
              </a:rPr>
              <a:t>и </a:t>
            </a:r>
            <a:r>
              <a:rPr sz="1200" b="1" spc="-15" dirty="0">
                <a:solidFill>
                  <a:srgbClr val="151515"/>
                </a:solidFill>
                <a:latin typeface="Arial"/>
                <a:cs typeface="Arial"/>
              </a:rPr>
              <a:t>современный  </a:t>
            </a:r>
            <a:r>
              <a:rPr sz="1200" b="1" spc="-10" dirty="0">
                <a:solidFill>
                  <a:srgbClr val="151515"/>
                </a:solidFill>
                <a:latin typeface="Arial"/>
                <a:cs typeface="Arial"/>
              </a:rPr>
              <a:t>сервис </a:t>
            </a:r>
            <a:r>
              <a:rPr sz="1200" b="1" spc="-25" dirty="0">
                <a:solidFill>
                  <a:srgbClr val="151515"/>
                </a:solidFill>
                <a:latin typeface="Arial"/>
                <a:cs typeface="Arial"/>
              </a:rPr>
              <a:t>подачи</a:t>
            </a:r>
            <a:r>
              <a:rPr sz="1200" b="1" spc="-85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515"/>
                </a:solidFill>
                <a:latin typeface="Arial"/>
                <a:cs typeface="Arial"/>
              </a:rPr>
              <a:t>обращения.  </a:t>
            </a:r>
            <a:r>
              <a:rPr sz="1200" spc="-20" dirty="0">
                <a:solidFill>
                  <a:srgbClr val="151515"/>
                </a:solidFill>
                <a:latin typeface="Arial"/>
                <a:cs typeface="Arial"/>
              </a:rPr>
              <a:t>Без </a:t>
            </a:r>
            <a:r>
              <a:rPr sz="1200" spc="-65" dirty="0">
                <a:solidFill>
                  <a:srgbClr val="151515"/>
                </a:solidFill>
                <a:latin typeface="Arial"/>
                <a:cs typeface="Arial"/>
              </a:rPr>
              <a:t>бумаг, </a:t>
            </a:r>
            <a:r>
              <a:rPr sz="1200" spc="-25" dirty="0">
                <a:solidFill>
                  <a:srgbClr val="151515"/>
                </a:solidFill>
                <a:latin typeface="Arial"/>
                <a:cs typeface="Arial"/>
              </a:rPr>
              <a:t>без</a:t>
            </a:r>
            <a:r>
              <a:rPr sz="1200" spc="-90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515"/>
                </a:solidFill>
                <a:latin typeface="Arial"/>
                <a:cs typeface="Arial"/>
              </a:rPr>
              <a:t>посещений,</a:t>
            </a:r>
            <a:endParaRPr sz="1200">
              <a:latin typeface="Arial"/>
              <a:cs typeface="Arial"/>
            </a:endParaRPr>
          </a:p>
          <a:p>
            <a:pPr marL="17145">
              <a:lnSpc>
                <a:spcPts val="1365"/>
              </a:lnSpc>
            </a:pPr>
            <a:r>
              <a:rPr sz="1200" spc="-5" dirty="0">
                <a:solidFill>
                  <a:srgbClr val="151515"/>
                </a:solidFill>
                <a:latin typeface="Arial"/>
                <a:cs typeface="Arial"/>
              </a:rPr>
              <a:t>из </a:t>
            </a:r>
            <a:r>
              <a:rPr sz="1200" spc="-10" dirty="0">
                <a:solidFill>
                  <a:srgbClr val="151515"/>
                </a:solidFill>
                <a:latin typeface="Arial"/>
                <a:cs typeface="Arial"/>
              </a:rPr>
              <a:t>любой </a:t>
            </a:r>
            <a:r>
              <a:rPr sz="1200" spc="-20" dirty="0">
                <a:solidFill>
                  <a:srgbClr val="151515"/>
                </a:solidFill>
                <a:latin typeface="Arial"/>
                <a:cs typeface="Arial"/>
              </a:rPr>
              <a:t>точки</a:t>
            </a:r>
            <a:r>
              <a:rPr sz="1200" spc="-45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51515"/>
                </a:solidFill>
                <a:latin typeface="Arial"/>
                <a:cs typeface="Arial"/>
              </a:rPr>
              <a:t>России</a:t>
            </a:r>
            <a:endParaRPr sz="1200">
              <a:latin typeface="Arial"/>
              <a:cs typeface="Arial"/>
            </a:endParaRPr>
          </a:p>
          <a:p>
            <a:pPr marL="17780" marR="106680">
              <a:lnSpc>
                <a:spcPts val="1300"/>
              </a:lnSpc>
              <a:spcBef>
                <a:spcPts val="520"/>
              </a:spcBef>
            </a:pPr>
            <a:r>
              <a:rPr sz="1200" b="1" spc="-20" dirty="0">
                <a:solidFill>
                  <a:srgbClr val="151515"/>
                </a:solidFill>
                <a:latin typeface="Arial"/>
                <a:cs typeface="Arial"/>
              </a:rPr>
              <a:t>Автоматическая  </a:t>
            </a:r>
            <a:r>
              <a:rPr sz="1200" b="1" spc="-15" dirty="0">
                <a:solidFill>
                  <a:srgbClr val="151515"/>
                </a:solidFill>
                <a:latin typeface="Arial"/>
                <a:cs typeface="Arial"/>
              </a:rPr>
              <a:t>маршрутизация</a:t>
            </a:r>
            <a:r>
              <a:rPr sz="1200" b="1" spc="-105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515"/>
                </a:solidFill>
                <a:latin typeface="Arial"/>
                <a:cs typeface="Arial"/>
              </a:rPr>
              <a:t>обращения.</a:t>
            </a:r>
            <a:endParaRPr sz="1200">
              <a:latin typeface="Arial"/>
              <a:cs typeface="Arial"/>
            </a:endParaRPr>
          </a:p>
          <a:p>
            <a:pPr marL="17780">
              <a:lnSpc>
                <a:spcPts val="1260"/>
              </a:lnSpc>
            </a:pPr>
            <a:r>
              <a:rPr sz="1200" spc="-10" dirty="0">
                <a:solidFill>
                  <a:srgbClr val="151515"/>
                </a:solidFill>
                <a:latin typeface="Arial"/>
                <a:cs typeface="Arial"/>
              </a:rPr>
              <a:t>Не </a:t>
            </a:r>
            <a:r>
              <a:rPr sz="1200" spc="-5" dirty="0">
                <a:solidFill>
                  <a:srgbClr val="151515"/>
                </a:solidFill>
                <a:latin typeface="Arial"/>
                <a:cs typeface="Arial"/>
              </a:rPr>
              <a:t>нужно</a:t>
            </a:r>
            <a:r>
              <a:rPr sz="1200" spc="-10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51515"/>
                </a:solidFill>
                <a:latin typeface="Arial"/>
                <a:cs typeface="Arial"/>
              </a:rPr>
              <a:t>гадать</a:t>
            </a:r>
            <a:endParaRPr sz="1200">
              <a:latin typeface="Arial"/>
              <a:cs typeface="Arial"/>
            </a:endParaRPr>
          </a:p>
          <a:p>
            <a:pPr marL="17780" marR="594360">
              <a:lnSpc>
                <a:spcPts val="1390"/>
              </a:lnSpc>
              <a:spcBef>
                <a:spcPts val="75"/>
              </a:spcBef>
            </a:pPr>
            <a:r>
              <a:rPr sz="1200" dirty="0">
                <a:solidFill>
                  <a:srgbClr val="151515"/>
                </a:solidFill>
                <a:latin typeface="Arial"/>
                <a:cs typeface="Arial"/>
              </a:rPr>
              <a:t>в </a:t>
            </a:r>
            <a:r>
              <a:rPr sz="1200" spc="10" dirty="0">
                <a:solidFill>
                  <a:srgbClr val="151515"/>
                </a:solidFill>
                <a:latin typeface="Arial"/>
                <a:cs typeface="Arial"/>
              </a:rPr>
              <a:t>какое</a:t>
            </a:r>
            <a:r>
              <a:rPr sz="1200" spc="-125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51515"/>
                </a:solidFill>
                <a:latin typeface="Arial"/>
                <a:cs typeface="Arial"/>
              </a:rPr>
              <a:t>подразделение  подать</a:t>
            </a:r>
            <a:r>
              <a:rPr sz="1200" spc="-45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515"/>
                </a:solidFill>
                <a:latin typeface="Arial"/>
                <a:cs typeface="Arial"/>
              </a:rPr>
              <a:t>обращение</a:t>
            </a:r>
            <a:endParaRPr sz="1200">
              <a:latin typeface="Arial"/>
              <a:cs typeface="Arial"/>
            </a:endParaRPr>
          </a:p>
          <a:p>
            <a:pPr marL="12700" marR="295910">
              <a:lnSpc>
                <a:spcPct val="92100"/>
              </a:lnSpc>
              <a:spcBef>
                <a:spcPts val="630"/>
              </a:spcBef>
            </a:pPr>
            <a:r>
              <a:rPr sz="1200" b="1" spc="-20" dirty="0">
                <a:solidFill>
                  <a:srgbClr val="151515"/>
                </a:solidFill>
                <a:latin typeface="Arial"/>
                <a:cs typeface="Arial"/>
              </a:rPr>
              <a:t>Экспертиза </a:t>
            </a:r>
            <a:r>
              <a:rPr sz="1200" b="1" spc="-10" dirty="0">
                <a:solidFill>
                  <a:srgbClr val="151515"/>
                </a:solidFill>
                <a:latin typeface="Arial"/>
                <a:cs typeface="Arial"/>
              </a:rPr>
              <a:t>обращения  специалистами АНО.  </a:t>
            </a:r>
            <a:r>
              <a:rPr sz="1200" spc="-5" dirty="0">
                <a:solidFill>
                  <a:srgbClr val="151515"/>
                </a:solidFill>
                <a:latin typeface="Arial"/>
                <a:cs typeface="Arial"/>
              </a:rPr>
              <a:t>Юридическая </a:t>
            </a:r>
            <a:r>
              <a:rPr sz="1200" dirty="0">
                <a:solidFill>
                  <a:srgbClr val="151515"/>
                </a:solidFill>
                <a:latin typeface="Arial"/>
                <a:cs typeface="Arial"/>
              </a:rPr>
              <a:t>и</a:t>
            </a:r>
            <a:r>
              <a:rPr sz="1200" spc="-105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515"/>
                </a:solidFill>
                <a:latin typeface="Arial"/>
                <a:cs typeface="Arial"/>
              </a:rPr>
              <a:t>экспертная  онлайн поддержка  </a:t>
            </a:r>
            <a:r>
              <a:rPr sz="1200" spc="-5" dirty="0">
                <a:solidFill>
                  <a:srgbClr val="151515"/>
                </a:solidFill>
                <a:latin typeface="Arial"/>
                <a:cs typeface="Arial"/>
              </a:rPr>
              <a:t>аналитиками</a:t>
            </a:r>
            <a:r>
              <a:rPr sz="1200" spc="-30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151515"/>
                </a:solidFill>
                <a:latin typeface="Arial"/>
                <a:cs typeface="Arial"/>
              </a:rPr>
              <a:t>Платформы</a:t>
            </a:r>
            <a:endParaRPr sz="1200">
              <a:latin typeface="Arial"/>
              <a:cs typeface="Arial"/>
            </a:endParaRPr>
          </a:p>
          <a:p>
            <a:pPr marL="12700" marR="596265">
              <a:lnSpc>
                <a:spcPts val="1300"/>
              </a:lnSpc>
              <a:spcBef>
                <a:spcPts val="805"/>
              </a:spcBef>
            </a:pPr>
            <a:r>
              <a:rPr sz="1200" b="1" spc="-20" dirty="0">
                <a:solidFill>
                  <a:srgbClr val="151515"/>
                </a:solidFill>
                <a:latin typeface="Arial"/>
                <a:cs typeface="Arial"/>
              </a:rPr>
              <a:t>Контроль </a:t>
            </a:r>
            <a:r>
              <a:rPr sz="1200" b="1" spc="-5" dirty="0">
                <a:solidFill>
                  <a:srgbClr val="151515"/>
                </a:solidFill>
                <a:latin typeface="Arial"/>
                <a:cs typeface="Arial"/>
              </a:rPr>
              <a:t>со</a:t>
            </a:r>
            <a:r>
              <a:rPr sz="1200" b="1" spc="-90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151515"/>
                </a:solidFill>
                <a:latin typeface="Arial"/>
                <a:cs typeface="Arial"/>
              </a:rPr>
              <a:t>стороны  </a:t>
            </a:r>
            <a:r>
              <a:rPr sz="1200" b="1" spc="-10" dirty="0">
                <a:solidFill>
                  <a:srgbClr val="151515"/>
                </a:solidFill>
                <a:latin typeface="Arial"/>
                <a:cs typeface="Arial"/>
              </a:rPr>
              <a:t>самого</a:t>
            </a:r>
            <a:r>
              <a:rPr sz="1200" b="1" spc="-35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515"/>
                </a:solidFill>
                <a:latin typeface="Arial"/>
                <a:cs typeface="Arial"/>
              </a:rPr>
              <a:t>бизнеса.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65"/>
              </a:lnSpc>
            </a:pPr>
            <a:r>
              <a:rPr sz="1200" spc="-10" dirty="0">
                <a:solidFill>
                  <a:srgbClr val="151515"/>
                </a:solidFill>
                <a:latin typeface="Arial"/>
                <a:cs typeface="Arial"/>
              </a:rPr>
              <a:t>Возможность</a:t>
            </a:r>
            <a:r>
              <a:rPr sz="1200" spc="-120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515"/>
                </a:solidFill>
                <a:latin typeface="Arial"/>
                <a:cs typeface="Arial"/>
              </a:rPr>
              <a:t>предпринимателя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30"/>
              </a:lnSpc>
            </a:pPr>
            <a:r>
              <a:rPr sz="1200" spc="-15" dirty="0">
                <a:solidFill>
                  <a:srgbClr val="151515"/>
                </a:solidFill>
                <a:latin typeface="Arial"/>
                <a:cs typeface="Arial"/>
              </a:rPr>
              <a:t>оценить полученный</a:t>
            </a:r>
            <a:r>
              <a:rPr sz="1200" spc="-35" dirty="0">
                <a:solidFill>
                  <a:srgbClr val="151515"/>
                </a:solidFill>
                <a:latin typeface="Arial"/>
                <a:cs typeface="Arial"/>
              </a:rPr>
              <a:t> ответ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63467" y="3806443"/>
            <a:ext cx="97536" cy="975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63467" y="4477003"/>
            <a:ext cx="97536" cy="944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353832" y="3421981"/>
            <a:ext cx="3613150" cy="1540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EC412C"/>
                </a:solidFill>
                <a:latin typeface="Arial"/>
                <a:cs typeface="Arial"/>
              </a:rPr>
              <a:t>Деловым </a:t>
            </a:r>
            <a:r>
              <a:rPr sz="1200" b="1" spc="-15" dirty="0">
                <a:solidFill>
                  <a:srgbClr val="EC412C"/>
                </a:solidFill>
                <a:latin typeface="Arial"/>
                <a:cs typeface="Arial"/>
              </a:rPr>
              <a:t>объединениям </a:t>
            </a:r>
            <a:r>
              <a:rPr sz="1200" b="1" dirty="0">
                <a:solidFill>
                  <a:srgbClr val="EC412C"/>
                </a:solidFill>
                <a:latin typeface="Arial"/>
                <a:cs typeface="Arial"/>
              </a:rPr>
              <a:t>и</a:t>
            </a:r>
            <a:r>
              <a:rPr sz="1200" b="1" spc="-90" dirty="0">
                <a:solidFill>
                  <a:srgbClr val="EC412C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EC412C"/>
                </a:solidFill>
                <a:latin typeface="Arial"/>
                <a:cs typeface="Arial"/>
              </a:rPr>
              <a:t>Бизнес-омбудсмену:</a:t>
            </a:r>
            <a:endParaRPr sz="1200">
              <a:latin typeface="Arial"/>
              <a:cs typeface="Arial"/>
            </a:endParaRPr>
          </a:p>
          <a:p>
            <a:pPr marL="288290">
              <a:lnSpc>
                <a:spcPts val="1415"/>
              </a:lnSpc>
              <a:spcBef>
                <a:spcPts val="1055"/>
              </a:spcBef>
            </a:pPr>
            <a:r>
              <a:rPr sz="1200" b="1" spc="-15" dirty="0">
                <a:solidFill>
                  <a:srgbClr val="151515"/>
                </a:solidFill>
                <a:latin typeface="Arial"/>
                <a:cs typeface="Arial"/>
              </a:rPr>
              <a:t>Общественный</a:t>
            </a:r>
            <a:r>
              <a:rPr sz="1200" b="1" spc="-30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51515"/>
                </a:solidFill>
                <a:latin typeface="Arial"/>
                <a:cs typeface="Arial"/>
              </a:rPr>
              <a:t>контроль.</a:t>
            </a:r>
            <a:endParaRPr sz="1200">
              <a:latin typeface="Arial"/>
              <a:cs typeface="Arial"/>
            </a:endParaRPr>
          </a:p>
          <a:p>
            <a:pPr marL="288290" marR="715010">
              <a:lnSpc>
                <a:spcPts val="1320"/>
              </a:lnSpc>
              <a:spcBef>
                <a:spcPts val="120"/>
              </a:spcBef>
            </a:pPr>
            <a:r>
              <a:rPr sz="1200" spc="-10" dirty="0">
                <a:solidFill>
                  <a:srgbClr val="151515"/>
                </a:solidFill>
                <a:latin typeface="Arial"/>
                <a:cs typeface="Arial"/>
              </a:rPr>
              <a:t>На контроле </a:t>
            </a:r>
            <a:r>
              <a:rPr sz="1200" dirty="0">
                <a:solidFill>
                  <a:srgbClr val="151515"/>
                </a:solidFill>
                <a:latin typeface="Arial"/>
                <a:cs typeface="Arial"/>
              </a:rPr>
              <a:t>у </a:t>
            </a:r>
            <a:r>
              <a:rPr sz="1200" spc="-20" dirty="0">
                <a:solidFill>
                  <a:srgbClr val="151515"/>
                </a:solidFill>
                <a:latin typeface="Arial"/>
                <a:cs typeface="Arial"/>
              </a:rPr>
              <a:t>деловых объединений  </a:t>
            </a:r>
            <a:r>
              <a:rPr sz="1200" dirty="0">
                <a:solidFill>
                  <a:srgbClr val="151515"/>
                </a:solidFill>
                <a:latin typeface="Arial"/>
                <a:cs typeface="Arial"/>
              </a:rPr>
              <a:t>и</a:t>
            </a:r>
            <a:r>
              <a:rPr sz="1200" spc="-15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515"/>
                </a:solidFill>
                <a:latin typeface="Arial"/>
                <a:cs typeface="Arial"/>
              </a:rPr>
              <a:t>бизнес-омбудсмена</a:t>
            </a:r>
            <a:endParaRPr sz="1200">
              <a:latin typeface="Arial"/>
              <a:cs typeface="Arial"/>
            </a:endParaRPr>
          </a:p>
          <a:p>
            <a:pPr marL="288290">
              <a:lnSpc>
                <a:spcPct val="100000"/>
              </a:lnSpc>
              <a:spcBef>
                <a:spcPts val="1030"/>
              </a:spcBef>
            </a:pPr>
            <a:r>
              <a:rPr sz="1200" b="1" spc="-15" dirty="0">
                <a:solidFill>
                  <a:srgbClr val="151515"/>
                </a:solidFill>
                <a:latin typeface="Arial"/>
                <a:cs typeface="Arial"/>
              </a:rPr>
              <a:t>Экспертная</a:t>
            </a:r>
            <a:r>
              <a:rPr sz="1200" b="1" spc="-25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151515"/>
                </a:solidFill>
                <a:latin typeface="Arial"/>
                <a:cs typeface="Arial"/>
              </a:rPr>
              <a:t>поддержка.</a:t>
            </a:r>
            <a:endParaRPr sz="1200">
              <a:latin typeface="Arial"/>
              <a:cs typeface="Arial"/>
            </a:endParaRPr>
          </a:p>
          <a:p>
            <a:pPr marL="288290" marR="48260">
              <a:lnSpc>
                <a:spcPts val="1300"/>
              </a:lnSpc>
              <a:spcBef>
                <a:spcPts val="210"/>
              </a:spcBef>
            </a:pPr>
            <a:r>
              <a:rPr sz="1200" spc="-20" dirty="0">
                <a:solidFill>
                  <a:srgbClr val="151515"/>
                </a:solidFill>
                <a:latin typeface="Arial"/>
                <a:cs typeface="Arial"/>
              </a:rPr>
              <a:t>Подготовка </a:t>
            </a:r>
            <a:r>
              <a:rPr sz="1200" spc="-10" dirty="0">
                <a:solidFill>
                  <a:srgbClr val="151515"/>
                </a:solidFill>
                <a:latin typeface="Arial"/>
                <a:cs typeface="Arial"/>
              </a:rPr>
              <a:t>заключений </a:t>
            </a:r>
            <a:r>
              <a:rPr sz="1200" spc="-20" dirty="0">
                <a:solidFill>
                  <a:srgbClr val="151515"/>
                </a:solidFill>
                <a:latin typeface="Arial"/>
                <a:cs typeface="Arial"/>
              </a:rPr>
              <a:t>деловых объединений  </a:t>
            </a:r>
            <a:r>
              <a:rPr sz="1200" dirty="0">
                <a:solidFill>
                  <a:srgbClr val="151515"/>
                </a:solidFill>
                <a:latin typeface="Arial"/>
                <a:cs typeface="Arial"/>
              </a:rPr>
              <a:t>и</a:t>
            </a:r>
            <a:r>
              <a:rPr sz="1200" spc="-15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515"/>
                </a:solidFill>
                <a:latin typeface="Arial"/>
                <a:cs typeface="Arial"/>
              </a:rPr>
              <a:t>бизнес-омбудсмена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363467" y="5592571"/>
            <a:ext cx="97536" cy="944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63467" y="5918707"/>
            <a:ext cx="97536" cy="975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63467" y="6415532"/>
            <a:ext cx="97536" cy="975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342014" y="5208109"/>
            <a:ext cx="24110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EC412C"/>
                </a:solidFill>
                <a:latin typeface="Arial"/>
                <a:cs typeface="Arial"/>
              </a:rPr>
              <a:t>Правоохранительным</a:t>
            </a:r>
            <a:r>
              <a:rPr sz="1200" b="1" spc="-35" dirty="0">
                <a:solidFill>
                  <a:srgbClr val="EC412C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EC412C"/>
                </a:solidFill>
                <a:latin typeface="Arial"/>
                <a:cs typeface="Arial"/>
              </a:rPr>
              <a:t>органам: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35842" y="5525100"/>
            <a:ext cx="2769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151515"/>
                </a:solidFill>
                <a:latin typeface="Arial"/>
                <a:cs typeface="Arial"/>
              </a:rPr>
              <a:t>Утверждены отдельные</a:t>
            </a:r>
            <a:r>
              <a:rPr sz="1200" b="1" spc="-80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515"/>
                </a:solidFill>
                <a:latin typeface="Arial"/>
                <a:cs typeface="Arial"/>
              </a:rPr>
              <a:t>регламенты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24846" y="5854284"/>
            <a:ext cx="3642995" cy="388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151515"/>
                </a:solidFill>
                <a:latin typeface="Arial"/>
                <a:cs typeface="Arial"/>
              </a:rPr>
              <a:t>Контроль </a:t>
            </a:r>
            <a:r>
              <a:rPr sz="1200" b="1" spc="-5" dirty="0">
                <a:solidFill>
                  <a:srgbClr val="151515"/>
                </a:solidFill>
                <a:latin typeface="Arial"/>
                <a:cs typeface="Arial"/>
              </a:rPr>
              <a:t>со </a:t>
            </a:r>
            <a:r>
              <a:rPr sz="1200" b="1" spc="-15" dirty="0">
                <a:solidFill>
                  <a:srgbClr val="151515"/>
                </a:solidFill>
                <a:latin typeface="Arial"/>
                <a:cs typeface="Arial"/>
              </a:rPr>
              <a:t>стороны </a:t>
            </a:r>
            <a:r>
              <a:rPr sz="1200" b="1" spc="-30" dirty="0">
                <a:solidFill>
                  <a:srgbClr val="151515"/>
                </a:solidFill>
                <a:latin typeface="Arial"/>
                <a:cs typeface="Arial"/>
              </a:rPr>
              <a:t>руководства</a:t>
            </a:r>
            <a:r>
              <a:rPr sz="1200" b="1" spc="-10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51515"/>
                </a:solidFill>
                <a:latin typeface="Arial"/>
                <a:cs typeface="Arial"/>
              </a:rPr>
              <a:t>ведомств.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30"/>
              </a:lnSpc>
            </a:pPr>
            <a:r>
              <a:rPr sz="1200" spc="-20" dirty="0">
                <a:solidFill>
                  <a:srgbClr val="151515"/>
                </a:solidFill>
                <a:latin typeface="Arial"/>
                <a:cs typeface="Arial"/>
              </a:rPr>
              <a:t>Рассмотрение </a:t>
            </a:r>
            <a:r>
              <a:rPr sz="1200" spc="-10" dirty="0">
                <a:solidFill>
                  <a:srgbClr val="151515"/>
                </a:solidFill>
                <a:latin typeface="Arial"/>
                <a:cs typeface="Arial"/>
              </a:rPr>
              <a:t>обращений центральным</a:t>
            </a:r>
            <a:r>
              <a:rPr sz="1200" spc="-15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515"/>
                </a:solidFill>
                <a:latin typeface="Arial"/>
                <a:cs typeface="Arial"/>
              </a:rPr>
              <a:t>аппаратом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30955" y="6363300"/>
            <a:ext cx="4586605" cy="71437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ct val="93300"/>
              </a:lnSpc>
              <a:spcBef>
                <a:spcPts val="195"/>
              </a:spcBef>
            </a:pPr>
            <a:r>
              <a:rPr sz="1200" b="1" spc="-15" dirty="0">
                <a:solidFill>
                  <a:srgbClr val="151515"/>
                </a:solidFill>
                <a:latin typeface="Arial"/>
                <a:cs typeface="Arial"/>
              </a:rPr>
              <a:t>Инструмент мониторинга </a:t>
            </a:r>
            <a:r>
              <a:rPr sz="1200" b="1" spc="-10" dirty="0">
                <a:solidFill>
                  <a:srgbClr val="151515"/>
                </a:solidFill>
                <a:latin typeface="Arial"/>
                <a:cs typeface="Arial"/>
              </a:rPr>
              <a:t>для </a:t>
            </a:r>
            <a:r>
              <a:rPr sz="1200" b="1" spc="-30" dirty="0">
                <a:solidFill>
                  <a:srgbClr val="151515"/>
                </a:solidFill>
                <a:latin typeface="Arial"/>
                <a:cs typeface="Arial"/>
              </a:rPr>
              <a:t>руководства </a:t>
            </a:r>
            <a:r>
              <a:rPr sz="1200" b="1" spc="-20" dirty="0">
                <a:solidFill>
                  <a:srgbClr val="151515"/>
                </a:solidFill>
                <a:latin typeface="Arial"/>
                <a:cs typeface="Arial"/>
              </a:rPr>
              <a:t>ведомств.  </a:t>
            </a:r>
            <a:r>
              <a:rPr sz="1200" spc="-10" dirty="0">
                <a:solidFill>
                  <a:srgbClr val="151515"/>
                </a:solidFill>
                <a:latin typeface="Arial"/>
                <a:cs typeface="Arial"/>
              </a:rPr>
              <a:t>Возможность для </a:t>
            </a:r>
            <a:r>
              <a:rPr sz="1200" spc="-25" dirty="0">
                <a:solidFill>
                  <a:srgbClr val="151515"/>
                </a:solidFill>
                <a:latin typeface="Arial"/>
                <a:cs typeface="Arial"/>
              </a:rPr>
              <a:t>руководящего </a:t>
            </a:r>
            <a:r>
              <a:rPr sz="1200" spc="-10" dirty="0">
                <a:solidFill>
                  <a:srgbClr val="151515"/>
                </a:solidFill>
                <a:latin typeface="Arial"/>
                <a:cs typeface="Arial"/>
              </a:rPr>
              <a:t>состава центральных </a:t>
            </a:r>
            <a:r>
              <a:rPr sz="1200" spc="-20" dirty="0">
                <a:solidFill>
                  <a:srgbClr val="151515"/>
                </a:solidFill>
                <a:latin typeface="Arial"/>
                <a:cs typeface="Arial"/>
              </a:rPr>
              <a:t>аппаратов  </a:t>
            </a:r>
            <a:r>
              <a:rPr sz="1200" spc="-15" dirty="0">
                <a:solidFill>
                  <a:srgbClr val="151515"/>
                </a:solidFill>
                <a:latin typeface="Arial"/>
                <a:cs typeface="Arial"/>
              </a:rPr>
              <a:t>оперативно </a:t>
            </a:r>
            <a:r>
              <a:rPr sz="1200" dirty="0">
                <a:solidFill>
                  <a:srgbClr val="151515"/>
                </a:solidFill>
                <a:latin typeface="Arial"/>
                <a:cs typeface="Arial"/>
              </a:rPr>
              <a:t>и </a:t>
            </a:r>
            <a:r>
              <a:rPr sz="1200" spc="-15" dirty="0">
                <a:solidFill>
                  <a:srgbClr val="151515"/>
                </a:solidFill>
                <a:latin typeface="Arial"/>
                <a:cs typeface="Arial"/>
              </a:rPr>
              <a:t>объективно </a:t>
            </a:r>
            <a:r>
              <a:rPr sz="1200" spc="-20" dirty="0">
                <a:solidFill>
                  <a:srgbClr val="151515"/>
                </a:solidFill>
                <a:latin typeface="Arial"/>
                <a:cs typeface="Arial"/>
              </a:rPr>
              <a:t>получать</a:t>
            </a:r>
            <a:r>
              <a:rPr sz="1200" spc="-10" dirty="0">
                <a:solidFill>
                  <a:srgbClr val="151515"/>
                </a:solidFill>
                <a:latin typeface="Arial"/>
                <a:cs typeface="Arial"/>
              </a:rPr>
              <a:t> информацию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</a:pPr>
            <a:r>
              <a:rPr sz="1200" dirty="0">
                <a:solidFill>
                  <a:srgbClr val="151515"/>
                </a:solidFill>
                <a:latin typeface="Arial"/>
                <a:cs typeface="Arial"/>
              </a:rPr>
              <a:t>o </a:t>
            </a:r>
            <a:r>
              <a:rPr sz="1200" spc="-20" dirty="0">
                <a:solidFill>
                  <a:srgbClr val="151515"/>
                </a:solidFill>
                <a:latin typeface="Arial"/>
                <a:cs typeface="Arial"/>
              </a:rPr>
              <a:t>работе </a:t>
            </a:r>
            <a:r>
              <a:rPr sz="1200" spc="-10" dirty="0">
                <a:solidFill>
                  <a:srgbClr val="151515"/>
                </a:solidFill>
                <a:latin typeface="Arial"/>
                <a:cs typeface="Arial"/>
              </a:rPr>
              <a:t>своих территориальных</a:t>
            </a:r>
            <a:r>
              <a:rPr sz="1200" spc="-45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51515"/>
                </a:solidFill>
                <a:latin typeface="Arial"/>
                <a:cs typeface="Arial"/>
              </a:rPr>
              <a:t>подразделений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765291" y="139700"/>
            <a:ext cx="4709160" cy="62392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85162" y="537666"/>
            <a:ext cx="6686550" cy="814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10"/>
              </a:lnSpc>
              <a:spcBef>
                <a:spcPts val="95"/>
              </a:spcBef>
            </a:pPr>
            <a:r>
              <a:rPr dirty="0"/>
              <a:t>Платформа для</a:t>
            </a:r>
            <a:r>
              <a:rPr spc="5" dirty="0"/>
              <a:t> </a:t>
            </a:r>
            <a:r>
              <a:rPr dirty="0"/>
              <a:t>работы</a:t>
            </a:r>
          </a:p>
          <a:p>
            <a:pPr marL="12700">
              <a:lnSpc>
                <a:spcPts val="3110"/>
              </a:lnSpc>
            </a:pPr>
            <a:r>
              <a:rPr dirty="0"/>
              <a:t>с обращениями</a:t>
            </a:r>
            <a:r>
              <a:rPr spc="-40" dirty="0"/>
              <a:t> </a:t>
            </a:r>
            <a:r>
              <a:rPr dirty="0"/>
              <a:t>предпринимателей</a:t>
            </a:r>
          </a:p>
        </p:txBody>
      </p:sp>
      <p:sp>
        <p:nvSpPr>
          <p:cNvPr id="22" name="object 22"/>
          <p:cNvSpPr/>
          <p:nvPr/>
        </p:nvSpPr>
        <p:spPr>
          <a:xfrm>
            <a:off x="9227819" y="313435"/>
            <a:ext cx="246888" cy="2468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560233" y="463018"/>
            <a:ext cx="43180" cy="17145"/>
          </a:xfrm>
          <a:custGeom>
            <a:avLst/>
            <a:gdLst/>
            <a:ahLst/>
            <a:cxnLst/>
            <a:rect l="l" t="t" r="r" b="b"/>
            <a:pathLst>
              <a:path w="43179" h="17145">
                <a:moveTo>
                  <a:pt x="0" y="0"/>
                </a:moveTo>
                <a:lnTo>
                  <a:pt x="19795" y="16946"/>
                </a:lnTo>
                <a:lnTo>
                  <a:pt x="30998" y="15041"/>
                </a:lnTo>
                <a:lnTo>
                  <a:pt x="39923" y="9673"/>
                </a:lnTo>
                <a:lnTo>
                  <a:pt x="42730" y="5718"/>
                </a:lnTo>
                <a:lnTo>
                  <a:pt x="8366" y="57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572071" y="406675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29" h="62229">
                <a:moveTo>
                  <a:pt x="31139" y="0"/>
                </a:moveTo>
                <a:lnTo>
                  <a:pt x="20612" y="0"/>
                </a:lnTo>
                <a:lnTo>
                  <a:pt x="23060" y="8166"/>
                </a:lnTo>
                <a:lnTo>
                  <a:pt x="23060" y="19394"/>
                </a:lnTo>
                <a:lnTo>
                  <a:pt x="17754" y="23886"/>
                </a:lnTo>
                <a:lnTo>
                  <a:pt x="0" y="23886"/>
                </a:lnTo>
                <a:lnTo>
                  <a:pt x="0" y="33888"/>
                </a:lnTo>
                <a:lnTo>
                  <a:pt x="18572" y="33888"/>
                </a:lnTo>
                <a:lnTo>
                  <a:pt x="24691" y="39403"/>
                </a:lnTo>
                <a:lnTo>
                  <a:pt x="24691" y="52876"/>
                </a:lnTo>
                <a:lnTo>
                  <a:pt x="19998" y="62062"/>
                </a:lnTo>
                <a:lnTo>
                  <a:pt x="30892" y="62062"/>
                </a:lnTo>
                <a:lnTo>
                  <a:pt x="33987" y="57701"/>
                </a:lnTo>
                <a:lnTo>
                  <a:pt x="36121" y="46954"/>
                </a:lnTo>
                <a:lnTo>
                  <a:pt x="36324" y="38994"/>
                </a:lnTo>
                <a:lnTo>
                  <a:pt x="31836" y="32050"/>
                </a:lnTo>
                <a:lnTo>
                  <a:pt x="24691" y="28173"/>
                </a:lnTo>
                <a:lnTo>
                  <a:pt x="31222" y="24702"/>
                </a:lnTo>
                <a:lnTo>
                  <a:pt x="34693" y="18171"/>
                </a:lnTo>
                <a:lnTo>
                  <a:pt x="34693" y="11432"/>
                </a:lnTo>
                <a:lnTo>
                  <a:pt x="32251" y="1259"/>
                </a:lnTo>
                <a:lnTo>
                  <a:pt x="311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558807" y="395449"/>
            <a:ext cx="44450" cy="16510"/>
          </a:xfrm>
          <a:custGeom>
            <a:avLst/>
            <a:gdLst/>
            <a:ahLst/>
            <a:cxnLst/>
            <a:rect l="l" t="t" r="r" b="b"/>
            <a:pathLst>
              <a:path w="44450" h="16509">
                <a:moveTo>
                  <a:pt x="22039" y="0"/>
                </a:moveTo>
                <a:lnTo>
                  <a:pt x="14080" y="0"/>
                </a:lnTo>
                <a:lnTo>
                  <a:pt x="5918" y="2653"/>
                </a:lnTo>
                <a:lnTo>
                  <a:pt x="0" y="6530"/>
                </a:lnTo>
                <a:lnTo>
                  <a:pt x="4488" y="16330"/>
                </a:lnTo>
                <a:lnTo>
                  <a:pt x="12242" y="11225"/>
                </a:lnTo>
                <a:lnTo>
                  <a:pt x="44403" y="11225"/>
                </a:lnTo>
                <a:lnTo>
                  <a:pt x="39283" y="5433"/>
                </a:lnTo>
                <a:lnTo>
                  <a:pt x="30910" y="1329"/>
                </a:lnTo>
                <a:lnTo>
                  <a:pt x="22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627107" y="395731"/>
            <a:ext cx="82296" cy="853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131652" y="396878"/>
            <a:ext cx="46990" cy="81915"/>
          </a:xfrm>
          <a:custGeom>
            <a:avLst/>
            <a:gdLst/>
            <a:ahLst/>
            <a:cxnLst/>
            <a:rect l="l" t="t" r="r" b="b"/>
            <a:pathLst>
              <a:path w="46990" h="81915">
                <a:moveTo>
                  <a:pt x="46732" y="0"/>
                </a:moveTo>
                <a:lnTo>
                  <a:pt x="0" y="0"/>
                </a:lnTo>
                <a:lnTo>
                  <a:pt x="0" y="81657"/>
                </a:lnTo>
                <a:lnTo>
                  <a:pt x="46732" y="81657"/>
                </a:lnTo>
                <a:lnTo>
                  <a:pt x="46732" y="70838"/>
                </a:lnTo>
                <a:lnTo>
                  <a:pt x="12445" y="70838"/>
                </a:lnTo>
                <a:lnTo>
                  <a:pt x="12445" y="43685"/>
                </a:lnTo>
                <a:lnTo>
                  <a:pt x="44079" y="43685"/>
                </a:lnTo>
                <a:lnTo>
                  <a:pt x="44079" y="32865"/>
                </a:lnTo>
                <a:lnTo>
                  <a:pt x="12445" y="32865"/>
                </a:lnTo>
                <a:lnTo>
                  <a:pt x="12445" y="10817"/>
                </a:lnTo>
                <a:lnTo>
                  <a:pt x="46732" y="10817"/>
                </a:lnTo>
                <a:lnTo>
                  <a:pt x="467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034919" y="396878"/>
            <a:ext cx="60960" cy="81915"/>
          </a:xfrm>
          <a:custGeom>
            <a:avLst/>
            <a:gdLst/>
            <a:ahLst/>
            <a:cxnLst/>
            <a:rect l="l" t="t" r="r" b="b"/>
            <a:pathLst>
              <a:path w="60959" h="81915">
                <a:moveTo>
                  <a:pt x="12245" y="0"/>
                </a:moveTo>
                <a:lnTo>
                  <a:pt x="0" y="0"/>
                </a:lnTo>
                <a:lnTo>
                  <a:pt x="0" y="81657"/>
                </a:lnTo>
                <a:lnTo>
                  <a:pt x="12245" y="81657"/>
                </a:lnTo>
                <a:lnTo>
                  <a:pt x="12245" y="43685"/>
                </a:lnTo>
                <a:lnTo>
                  <a:pt x="60812" y="43685"/>
                </a:lnTo>
                <a:lnTo>
                  <a:pt x="60812" y="32865"/>
                </a:lnTo>
                <a:lnTo>
                  <a:pt x="12245" y="32865"/>
                </a:lnTo>
                <a:lnTo>
                  <a:pt x="122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083489" y="440563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241" y="0"/>
                </a:moveTo>
                <a:lnTo>
                  <a:pt x="0" y="0"/>
                </a:lnTo>
                <a:lnTo>
                  <a:pt x="0" y="37971"/>
                </a:lnTo>
                <a:lnTo>
                  <a:pt x="12241" y="37971"/>
                </a:lnTo>
                <a:lnTo>
                  <a:pt x="12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083489" y="396878"/>
            <a:ext cx="12700" cy="33020"/>
          </a:xfrm>
          <a:custGeom>
            <a:avLst/>
            <a:gdLst/>
            <a:ahLst/>
            <a:cxnLst/>
            <a:rect l="l" t="t" r="r" b="b"/>
            <a:pathLst>
              <a:path w="12700" h="33020">
                <a:moveTo>
                  <a:pt x="12241" y="0"/>
                </a:moveTo>
                <a:lnTo>
                  <a:pt x="0" y="0"/>
                </a:lnTo>
                <a:lnTo>
                  <a:pt x="0" y="32865"/>
                </a:lnTo>
                <a:lnTo>
                  <a:pt x="12241" y="32865"/>
                </a:lnTo>
                <a:lnTo>
                  <a:pt x="12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855707" y="395731"/>
            <a:ext cx="67055" cy="853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775128" y="396878"/>
            <a:ext cx="45085" cy="81915"/>
          </a:xfrm>
          <a:custGeom>
            <a:avLst/>
            <a:gdLst/>
            <a:ahLst/>
            <a:cxnLst/>
            <a:rect l="l" t="t" r="r" b="b"/>
            <a:pathLst>
              <a:path w="45084" h="81915">
                <a:moveTo>
                  <a:pt x="43672" y="0"/>
                </a:moveTo>
                <a:lnTo>
                  <a:pt x="0" y="0"/>
                </a:lnTo>
                <a:lnTo>
                  <a:pt x="0" y="81657"/>
                </a:lnTo>
                <a:lnTo>
                  <a:pt x="21630" y="81657"/>
                </a:lnTo>
                <a:lnTo>
                  <a:pt x="32832" y="80103"/>
                </a:lnTo>
                <a:lnTo>
                  <a:pt x="41757" y="75507"/>
                </a:lnTo>
                <a:lnTo>
                  <a:pt x="44772" y="71654"/>
                </a:lnTo>
                <a:lnTo>
                  <a:pt x="12245" y="71654"/>
                </a:lnTo>
                <a:lnTo>
                  <a:pt x="12245" y="43685"/>
                </a:lnTo>
                <a:lnTo>
                  <a:pt x="44669" y="43685"/>
                </a:lnTo>
                <a:lnTo>
                  <a:pt x="41578" y="39806"/>
                </a:lnTo>
                <a:lnTo>
                  <a:pt x="32632" y="35232"/>
                </a:lnTo>
                <a:lnTo>
                  <a:pt x="21426" y="33682"/>
                </a:lnTo>
                <a:lnTo>
                  <a:pt x="12245" y="33682"/>
                </a:lnTo>
                <a:lnTo>
                  <a:pt x="12245" y="10817"/>
                </a:lnTo>
                <a:lnTo>
                  <a:pt x="43672" y="10817"/>
                </a:lnTo>
                <a:lnTo>
                  <a:pt x="436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809208" y="440563"/>
            <a:ext cx="15875" cy="28575"/>
          </a:xfrm>
          <a:custGeom>
            <a:avLst/>
            <a:gdLst/>
            <a:ahLst/>
            <a:cxnLst/>
            <a:rect l="l" t="t" r="r" b="b"/>
            <a:pathLst>
              <a:path w="15875" h="28575">
                <a:moveTo>
                  <a:pt x="10589" y="0"/>
                </a:moveTo>
                <a:lnTo>
                  <a:pt x="0" y="0"/>
                </a:lnTo>
                <a:lnTo>
                  <a:pt x="4283" y="8168"/>
                </a:lnTo>
                <a:lnTo>
                  <a:pt x="4283" y="14086"/>
                </a:lnTo>
                <a:lnTo>
                  <a:pt x="4079" y="19800"/>
                </a:lnTo>
                <a:lnTo>
                  <a:pt x="0" y="27969"/>
                </a:lnTo>
                <a:lnTo>
                  <a:pt x="10692" y="27969"/>
                </a:lnTo>
                <a:lnTo>
                  <a:pt x="13580" y="24278"/>
                </a:lnTo>
                <a:lnTo>
                  <a:pt x="15712" y="13882"/>
                </a:lnTo>
                <a:lnTo>
                  <a:pt x="13460" y="3604"/>
                </a:lnTo>
                <a:lnTo>
                  <a:pt x="105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954508" y="463018"/>
            <a:ext cx="43180" cy="17145"/>
          </a:xfrm>
          <a:custGeom>
            <a:avLst/>
            <a:gdLst/>
            <a:ahLst/>
            <a:cxnLst/>
            <a:rect l="l" t="t" r="r" b="b"/>
            <a:pathLst>
              <a:path w="43179" h="17145">
                <a:moveTo>
                  <a:pt x="0" y="0"/>
                </a:moveTo>
                <a:lnTo>
                  <a:pt x="19795" y="16946"/>
                </a:lnTo>
                <a:lnTo>
                  <a:pt x="30999" y="15041"/>
                </a:lnTo>
                <a:lnTo>
                  <a:pt x="39923" y="9673"/>
                </a:lnTo>
                <a:lnTo>
                  <a:pt x="42730" y="5718"/>
                </a:lnTo>
                <a:lnTo>
                  <a:pt x="8368" y="57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966347" y="406675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29" h="62229">
                <a:moveTo>
                  <a:pt x="31136" y="0"/>
                </a:moveTo>
                <a:lnTo>
                  <a:pt x="20612" y="0"/>
                </a:lnTo>
                <a:lnTo>
                  <a:pt x="23060" y="8166"/>
                </a:lnTo>
                <a:lnTo>
                  <a:pt x="23060" y="19394"/>
                </a:lnTo>
                <a:lnTo>
                  <a:pt x="17753" y="23886"/>
                </a:lnTo>
                <a:lnTo>
                  <a:pt x="0" y="23886"/>
                </a:lnTo>
                <a:lnTo>
                  <a:pt x="0" y="33888"/>
                </a:lnTo>
                <a:lnTo>
                  <a:pt x="18571" y="33888"/>
                </a:lnTo>
                <a:lnTo>
                  <a:pt x="24690" y="39403"/>
                </a:lnTo>
                <a:lnTo>
                  <a:pt x="24690" y="52876"/>
                </a:lnTo>
                <a:lnTo>
                  <a:pt x="19998" y="62062"/>
                </a:lnTo>
                <a:lnTo>
                  <a:pt x="30891" y="62062"/>
                </a:lnTo>
                <a:lnTo>
                  <a:pt x="33986" y="57701"/>
                </a:lnTo>
                <a:lnTo>
                  <a:pt x="36118" y="46954"/>
                </a:lnTo>
                <a:lnTo>
                  <a:pt x="36323" y="38994"/>
                </a:lnTo>
                <a:lnTo>
                  <a:pt x="31835" y="32050"/>
                </a:lnTo>
                <a:lnTo>
                  <a:pt x="24690" y="28173"/>
                </a:lnTo>
                <a:lnTo>
                  <a:pt x="31222" y="24702"/>
                </a:lnTo>
                <a:lnTo>
                  <a:pt x="34692" y="18171"/>
                </a:lnTo>
                <a:lnTo>
                  <a:pt x="34692" y="11432"/>
                </a:lnTo>
                <a:lnTo>
                  <a:pt x="32250" y="1259"/>
                </a:lnTo>
                <a:lnTo>
                  <a:pt x="311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953082" y="395449"/>
            <a:ext cx="44450" cy="16510"/>
          </a:xfrm>
          <a:custGeom>
            <a:avLst/>
            <a:gdLst/>
            <a:ahLst/>
            <a:cxnLst/>
            <a:rect l="l" t="t" r="r" b="b"/>
            <a:pathLst>
              <a:path w="44450" h="16509">
                <a:moveTo>
                  <a:pt x="22039" y="0"/>
                </a:moveTo>
                <a:lnTo>
                  <a:pt x="14081" y="0"/>
                </a:lnTo>
                <a:lnTo>
                  <a:pt x="5919" y="2653"/>
                </a:lnTo>
                <a:lnTo>
                  <a:pt x="0" y="6530"/>
                </a:lnTo>
                <a:lnTo>
                  <a:pt x="4488" y="16330"/>
                </a:lnTo>
                <a:lnTo>
                  <a:pt x="12246" y="11225"/>
                </a:lnTo>
                <a:lnTo>
                  <a:pt x="44401" y="11225"/>
                </a:lnTo>
                <a:lnTo>
                  <a:pt x="39283" y="5433"/>
                </a:lnTo>
                <a:lnTo>
                  <a:pt x="30910" y="1329"/>
                </a:lnTo>
                <a:lnTo>
                  <a:pt x="22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200131" y="392683"/>
            <a:ext cx="70103" cy="8839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0012" y="1369546"/>
            <a:ext cx="3995420" cy="96774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220"/>
              </a:spcBef>
            </a:pPr>
            <a:r>
              <a:rPr sz="1400" b="1" spc="5" dirty="0">
                <a:solidFill>
                  <a:srgbClr val="EC412C"/>
                </a:solidFill>
                <a:latin typeface="Arial"/>
                <a:cs typeface="Arial"/>
              </a:rPr>
              <a:t>Модуль</a:t>
            </a:r>
            <a:r>
              <a:rPr sz="1400" b="1" spc="15" dirty="0">
                <a:solidFill>
                  <a:srgbClr val="EC412C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EC412C"/>
                </a:solidFill>
                <a:latin typeface="Arial"/>
                <a:cs typeface="Arial"/>
              </a:rPr>
              <a:t>включает</a:t>
            </a:r>
            <a:endParaRPr sz="1400">
              <a:latin typeface="Arial"/>
              <a:cs typeface="Arial"/>
            </a:endParaRPr>
          </a:p>
          <a:p>
            <a:pPr marL="23495">
              <a:lnSpc>
                <a:spcPct val="100000"/>
              </a:lnSpc>
              <a:spcBef>
                <a:spcPts val="120"/>
              </a:spcBef>
            </a:pPr>
            <a:r>
              <a:rPr sz="1400" spc="15" dirty="0">
                <a:solidFill>
                  <a:srgbClr val="151515"/>
                </a:solidFill>
                <a:latin typeface="Arial"/>
                <a:cs typeface="Arial"/>
              </a:rPr>
              <a:t>доступы </a:t>
            </a:r>
            <a:r>
              <a:rPr sz="1400" spc="10" dirty="0">
                <a:solidFill>
                  <a:srgbClr val="151515"/>
                </a:solidFill>
                <a:latin typeface="Arial"/>
                <a:cs typeface="Arial"/>
              </a:rPr>
              <a:t>для </a:t>
            </a:r>
            <a:r>
              <a:rPr sz="1400" spc="5" dirty="0">
                <a:solidFill>
                  <a:srgbClr val="151515"/>
                </a:solidFill>
                <a:latin typeface="Arial"/>
                <a:cs typeface="Arial"/>
              </a:rPr>
              <a:t>руководства </a:t>
            </a:r>
            <a:r>
              <a:rPr sz="1400" dirty="0">
                <a:solidFill>
                  <a:srgbClr val="151515"/>
                </a:solidFill>
                <a:latin typeface="Arial"/>
                <a:cs typeface="Arial"/>
              </a:rPr>
              <a:t>и экспертов</a:t>
            </a:r>
            <a:r>
              <a:rPr sz="1400" spc="40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151515"/>
                </a:solidFill>
                <a:latin typeface="Arial"/>
                <a:cs typeface="Arial"/>
              </a:rPr>
              <a:t>проекта,</a:t>
            </a:r>
            <a:endParaRPr sz="1400">
              <a:latin typeface="Arial"/>
              <a:cs typeface="Arial"/>
            </a:endParaRPr>
          </a:p>
          <a:p>
            <a:pPr marL="12700" marR="320040">
              <a:lnSpc>
                <a:spcPct val="112900"/>
              </a:lnSpc>
              <a:spcBef>
                <a:spcPts val="20"/>
              </a:spcBef>
            </a:pPr>
            <a:r>
              <a:rPr sz="1400" dirty="0">
                <a:solidFill>
                  <a:srgbClr val="151515"/>
                </a:solidFill>
                <a:latin typeface="Arial"/>
                <a:cs typeface="Arial"/>
              </a:rPr>
              <a:t>представителей </a:t>
            </a:r>
            <a:r>
              <a:rPr sz="1400" spc="20" dirty="0">
                <a:solidFill>
                  <a:srgbClr val="151515"/>
                </a:solidFill>
                <a:latin typeface="Arial"/>
                <a:cs typeface="Arial"/>
              </a:rPr>
              <a:t>силовых </a:t>
            </a:r>
            <a:r>
              <a:rPr sz="1400" spc="10" dirty="0">
                <a:solidFill>
                  <a:srgbClr val="151515"/>
                </a:solidFill>
                <a:latin typeface="Arial"/>
                <a:cs typeface="Arial"/>
              </a:rPr>
              <a:t>структур,  задействованных </a:t>
            </a:r>
            <a:r>
              <a:rPr sz="1400" dirty="0">
                <a:solidFill>
                  <a:srgbClr val="151515"/>
                </a:solidFill>
                <a:latin typeface="Arial"/>
                <a:cs typeface="Arial"/>
              </a:rPr>
              <a:t>в </a:t>
            </a:r>
            <a:r>
              <a:rPr sz="1400" spc="-5" dirty="0">
                <a:solidFill>
                  <a:srgbClr val="151515"/>
                </a:solidFill>
                <a:latin typeface="Arial"/>
                <a:cs typeface="Arial"/>
              </a:rPr>
              <a:t>работе </a:t>
            </a:r>
            <a:r>
              <a:rPr sz="1400" dirty="0">
                <a:solidFill>
                  <a:srgbClr val="151515"/>
                </a:solidFill>
                <a:latin typeface="Arial"/>
                <a:cs typeface="Arial"/>
              </a:rPr>
              <a:t>с</a:t>
            </a:r>
            <a:r>
              <a:rPr sz="1400" spc="200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151515"/>
                </a:solidFill>
                <a:latin typeface="Arial"/>
                <a:cs typeface="Arial"/>
              </a:rPr>
              <a:t>обращениями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6760" y="531570"/>
            <a:ext cx="206692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0" dirty="0"/>
              <a:t>Ана</a:t>
            </a:r>
            <a:r>
              <a:rPr spc="25" dirty="0"/>
              <a:t>литик</a:t>
            </a:r>
            <a:r>
              <a:rPr dirty="0"/>
              <a:t>а</a:t>
            </a:r>
          </a:p>
        </p:txBody>
      </p:sp>
      <p:sp>
        <p:nvSpPr>
          <p:cNvPr id="4" name="object 4"/>
          <p:cNvSpPr/>
          <p:nvPr/>
        </p:nvSpPr>
        <p:spPr>
          <a:xfrm>
            <a:off x="708659" y="3955795"/>
            <a:ext cx="94487" cy="94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8659" y="4861051"/>
            <a:ext cx="94487" cy="94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8659" y="5513323"/>
            <a:ext cx="94487" cy="97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7085" y="2890499"/>
            <a:ext cx="3933190" cy="347599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208279">
              <a:lnSpc>
                <a:spcPct val="115700"/>
              </a:lnSpc>
              <a:spcBef>
                <a:spcPts val="145"/>
              </a:spcBef>
            </a:pPr>
            <a:r>
              <a:rPr sz="1400" b="1" spc="5" dirty="0">
                <a:solidFill>
                  <a:srgbClr val="EC412C"/>
                </a:solidFill>
                <a:latin typeface="Arial"/>
                <a:cs typeface="Arial"/>
              </a:rPr>
              <a:t>Модуль предоставляет </a:t>
            </a:r>
            <a:r>
              <a:rPr sz="1400" spc="15" dirty="0">
                <a:solidFill>
                  <a:srgbClr val="151515"/>
                </a:solidFill>
                <a:latin typeface="Arial"/>
                <a:cs typeface="Arial"/>
              </a:rPr>
              <a:t>аналитическую  </a:t>
            </a:r>
            <a:r>
              <a:rPr sz="1400" spc="20" dirty="0">
                <a:solidFill>
                  <a:srgbClr val="151515"/>
                </a:solidFill>
                <a:latin typeface="Arial"/>
                <a:cs typeface="Arial"/>
              </a:rPr>
              <a:t>информацию </a:t>
            </a:r>
            <a:r>
              <a:rPr sz="1400" spc="10" dirty="0">
                <a:solidFill>
                  <a:srgbClr val="151515"/>
                </a:solidFill>
                <a:latin typeface="Arial"/>
                <a:cs typeface="Arial"/>
              </a:rPr>
              <a:t>по </a:t>
            </a:r>
            <a:r>
              <a:rPr sz="1400" spc="15" dirty="0">
                <a:solidFill>
                  <a:srgbClr val="151515"/>
                </a:solidFill>
                <a:latin typeface="Arial"/>
                <a:cs typeface="Arial"/>
              </a:rPr>
              <a:t>поступившим обращениям  </a:t>
            </a:r>
            <a:r>
              <a:rPr sz="1400" dirty="0">
                <a:solidFill>
                  <a:srgbClr val="151515"/>
                </a:solidFill>
                <a:latin typeface="Arial"/>
                <a:cs typeface="Arial"/>
              </a:rPr>
              <a:t>предпринимателей, а также</a:t>
            </a:r>
            <a:r>
              <a:rPr sz="1400" spc="55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515"/>
                </a:solidFill>
                <a:latin typeface="Arial"/>
                <a:cs typeface="Arial"/>
              </a:rPr>
              <a:t>позволяет: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Times New Roman"/>
              <a:cs typeface="Times New Roman"/>
            </a:endParaRPr>
          </a:p>
          <a:p>
            <a:pPr marL="282575" marR="5080">
              <a:lnSpc>
                <a:spcPct val="115700"/>
              </a:lnSpc>
              <a:spcBef>
                <a:spcPts val="5"/>
              </a:spcBef>
            </a:pPr>
            <a:r>
              <a:rPr sz="1400" spc="15" dirty="0">
                <a:solidFill>
                  <a:srgbClr val="151515"/>
                </a:solidFill>
                <a:latin typeface="Arial"/>
                <a:cs typeface="Arial"/>
              </a:rPr>
              <a:t>формировать рейтинг </a:t>
            </a:r>
            <a:r>
              <a:rPr sz="1400" spc="5" dirty="0">
                <a:solidFill>
                  <a:srgbClr val="151515"/>
                </a:solidFill>
                <a:latin typeface="Arial"/>
                <a:cs typeface="Arial"/>
              </a:rPr>
              <a:t>ведомств </a:t>
            </a:r>
            <a:r>
              <a:rPr sz="1400" dirty="0">
                <a:solidFill>
                  <a:srgbClr val="151515"/>
                </a:solidFill>
                <a:latin typeface="Arial"/>
                <a:cs typeface="Arial"/>
              </a:rPr>
              <a:t>и </a:t>
            </a:r>
            <a:r>
              <a:rPr sz="1400" spc="10" dirty="0">
                <a:solidFill>
                  <a:srgbClr val="151515"/>
                </a:solidFill>
                <a:latin typeface="Arial"/>
                <a:cs typeface="Arial"/>
              </a:rPr>
              <a:t>деловых  </a:t>
            </a:r>
            <a:r>
              <a:rPr sz="1400" spc="5" dirty="0">
                <a:solidFill>
                  <a:srgbClr val="151515"/>
                </a:solidFill>
                <a:latin typeface="Arial"/>
                <a:cs typeface="Arial"/>
              </a:rPr>
              <a:t>объединений на </a:t>
            </a:r>
            <a:r>
              <a:rPr sz="1400" spc="10" dirty="0">
                <a:solidFill>
                  <a:srgbClr val="151515"/>
                </a:solidFill>
                <a:latin typeface="Arial"/>
                <a:cs typeface="Arial"/>
              </a:rPr>
              <a:t>основе </a:t>
            </a:r>
            <a:r>
              <a:rPr sz="1400" spc="15" dirty="0">
                <a:solidFill>
                  <a:srgbClr val="151515"/>
                </a:solidFill>
                <a:latin typeface="Arial"/>
                <a:cs typeface="Arial"/>
              </a:rPr>
              <a:t>эффективности  </a:t>
            </a:r>
            <a:r>
              <a:rPr sz="1400" spc="5" dirty="0">
                <a:solidFill>
                  <a:srgbClr val="151515"/>
                </a:solidFill>
                <a:latin typeface="Arial"/>
                <a:cs typeface="Arial"/>
              </a:rPr>
              <a:t>отработки </a:t>
            </a:r>
            <a:r>
              <a:rPr sz="1400" spc="10" dirty="0">
                <a:solidFill>
                  <a:srgbClr val="151515"/>
                </a:solidFill>
                <a:latin typeface="Arial"/>
                <a:cs typeface="Arial"/>
              </a:rPr>
              <a:t>заявлений</a:t>
            </a:r>
            <a:endParaRPr sz="1400">
              <a:latin typeface="Arial"/>
              <a:cs typeface="Arial"/>
            </a:endParaRPr>
          </a:p>
          <a:p>
            <a:pPr marL="277495" marR="387350">
              <a:lnSpc>
                <a:spcPct val="118600"/>
              </a:lnSpc>
              <a:spcBef>
                <a:spcPts val="1100"/>
              </a:spcBef>
            </a:pPr>
            <a:r>
              <a:rPr sz="1400" spc="5" dirty="0">
                <a:solidFill>
                  <a:srgbClr val="151515"/>
                </a:solidFill>
                <a:latin typeface="Arial"/>
                <a:cs typeface="Arial"/>
              </a:rPr>
              <a:t>рейтинговать стандартные </a:t>
            </a:r>
            <a:r>
              <a:rPr sz="1400" dirty="0">
                <a:solidFill>
                  <a:srgbClr val="151515"/>
                </a:solidFill>
                <a:latin typeface="Arial"/>
                <a:cs typeface="Arial"/>
              </a:rPr>
              <a:t>и </a:t>
            </a:r>
            <a:r>
              <a:rPr sz="1400" spc="10" dirty="0">
                <a:solidFill>
                  <a:srgbClr val="151515"/>
                </a:solidFill>
                <a:latin typeface="Arial"/>
                <a:cs typeface="Arial"/>
              </a:rPr>
              <a:t>выявлять  </a:t>
            </a:r>
            <a:r>
              <a:rPr sz="1400" spc="5" dirty="0">
                <a:solidFill>
                  <a:srgbClr val="151515"/>
                </a:solidFill>
                <a:latin typeface="Arial"/>
                <a:cs typeface="Arial"/>
              </a:rPr>
              <a:t>нестандартные темы</a:t>
            </a:r>
            <a:r>
              <a:rPr sz="1400" spc="25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151515"/>
                </a:solidFill>
                <a:latin typeface="Arial"/>
                <a:cs typeface="Arial"/>
              </a:rPr>
              <a:t>обращений</a:t>
            </a:r>
            <a:endParaRPr sz="1400">
              <a:latin typeface="Arial"/>
              <a:cs typeface="Arial"/>
            </a:endParaRPr>
          </a:p>
          <a:p>
            <a:pPr marL="281940" marR="419100" indent="5080">
              <a:lnSpc>
                <a:spcPct val="114799"/>
              </a:lnSpc>
              <a:spcBef>
                <a:spcPts val="1290"/>
              </a:spcBef>
            </a:pPr>
            <a:r>
              <a:rPr sz="1400" spc="10" dirty="0">
                <a:solidFill>
                  <a:srgbClr val="151515"/>
                </a:solidFill>
                <a:latin typeface="Arial"/>
                <a:cs typeface="Arial"/>
              </a:rPr>
              <a:t>выявлять </a:t>
            </a:r>
            <a:r>
              <a:rPr sz="1400" spc="15" dirty="0">
                <a:solidFill>
                  <a:srgbClr val="151515"/>
                </a:solidFill>
                <a:latin typeface="Arial"/>
                <a:cs typeface="Arial"/>
              </a:rPr>
              <a:t>закономерности </a:t>
            </a:r>
            <a:r>
              <a:rPr sz="1400" spc="10" dirty="0">
                <a:solidFill>
                  <a:srgbClr val="151515"/>
                </a:solidFill>
                <a:latin typeface="Arial"/>
                <a:cs typeface="Arial"/>
              </a:rPr>
              <a:t>нарушений  для </a:t>
            </a:r>
            <a:r>
              <a:rPr sz="1400" spc="15" dirty="0">
                <a:solidFill>
                  <a:srgbClr val="151515"/>
                </a:solidFill>
                <a:latin typeface="Arial"/>
                <a:cs typeface="Arial"/>
              </a:rPr>
              <a:t>принятия </a:t>
            </a:r>
            <a:r>
              <a:rPr sz="1400" spc="-5" dirty="0">
                <a:solidFill>
                  <a:srgbClr val="151515"/>
                </a:solidFill>
                <a:latin typeface="Arial"/>
                <a:cs typeface="Arial"/>
              </a:rPr>
              <a:t>соответствующих  </a:t>
            </a:r>
            <a:r>
              <a:rPr sz="1400" spc="10" dirty="0">
                <a:solidFill>
                  <a:srgbClr val="151515"/>
                </a:solidFill>
                <a:latin typeface="Arial"/>
                <a:cs typeface="Arial"/>
              </a:rPr>
              <a:t>управленческих </a:t>
            </a:r>
            <a:r>
              <a:rPr sz="1400" dirty="0">
                <a:solidFill>
                  <a:srgbClr val="151515"/>
                </a:solidFill>
                <a:latin typeface="Arial"/>
                <a:cs typeface="Arial"/>
              </a:rPr>
              <a:t>и </a:t>
            </a:r>
            <a:r>
              <a:rPr sz="1400" spc="5" dirty="0">
                <a:solidFill>
                  <a:srgbClr val="151515"/>
                </a:solidFill>
                <a:latin typeface="Arial"/>
                <a:cs typeface="Arial"/>
              </a:rPr>
              <a:t>законотворческих  </a:t>
            </a:r>
            <a:r>
              <a:rPr sz="1400" spc="20" dirty="0">
                <a:solidFill>
                  <a:srgbClr val="151515"/>
                </a:solidFill>
                <a:latin typeface="Arial"/>
                <a:cs typeface="Arial"/>
              </a:rPr>
              <a:t>решений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0500" y="2675634"/>
            <a:ext cx="4705350" cy="4732655"/>
          </a:xfrm>
          <a:custGeom>
            <a:avLst/>
            <a:gdLst/>
            <a:ahLst/>
            <a:cxnLst/>
            <a:rect l="l" t="t" r="r" b="b"/>
            <a:pathLst>
              <a:path w="4705350" h="4732655">
                <a:moveTo>
                  <a:pt x="0" y="8188"/>
                </a:moveTo>
                <a:lnTo>
                  <a:pt x="4696824" y="0"/>
                </a:lnTo>
                <a:lnTo>
                  <a:pt x="4705072" y="3943745"/>
                </a:lnTo>
                <a:lnTo>
                  <a:pt x="3335430" y="4732319"/>
                </a:lnTo>
              </a:path>
            </a:pathLst>
          </a:custGeom>
          <a:ln w="14189">
            <a:solidFill>
              <a:srgbClr val="EC41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42788" y="590804"/>
            <a:ext cx="4447032" cy="68183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81719" y="627752"/>
            <a:ext cx="4369437" cy="6780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20926" y="5843468"/>
            <a:ext cx="664210" cy="263525"/>
          </a:xfrm>
          <a:custGeom>
            <a:avLst/>
            <a:gdLst/>
            <a:ahLst/>
            <a:cxnLst/>
            <a:rect l="l" t="t" r="r" b="b"/>
            <a:pathLst>
              <a:path w="664209" h="263525">
                <a:moveTo>
                  <a:pt x="117142" y="0"/>
                </a:moveTo>
                <a:lnTo>
                  <a:pt x="0" y="167647"/>
                </a:lnTo>
                <a:lnTo>
                  <a:pt x="40485" y="195521"/>
                </a:lnTo>
                <a:lnTo>
                  <a:pt x="83933" y="219039"/>
                </a:lnTo>
                <a:lnTo>
                  <a:pt x="130028" y="237881"/>
                </a:lnTo>
                <a:lnTo>
                  <a:pt x="178457" y="251730"/>
                </a:lnTo>
                <a:lnTo>
                  <a:pt x="228907" y="260272"/>
                </a:lnTo>
                <a:lnTo>
                  <a:pt x="281061" y="263189"/>
                </a:lnTo>
                <a:lnTo>
                  <a:pt x="327999" y="260831"/>
                </a:lnTo>
                <a:lnTo>
                  <a:pt x="373587" y="253907"/>
                </a:lnTo>
                <a:lnTo>
                  <a:pt x="417596" y="242647"/>
                </a:lnTo>
                <a:lnTo>
                  <a:pt x="459798" y="227279"/>
                </a:lnTo>
                <a:lnTo>
                  <a:pt x="499964" y="208032"/>
                </a:lnTo>
                <a:lnTo>
                  <a:pt x="537866" y="185135"/>
                </a:lnTo>
                <a:lnTo>
                  <a:pt x="573275" y="158816"/>
                </a:lnTo>
                <a:lnTo>
                  <a:pt x="605962" y="129303"/>
                </a:lnTo>
                <a:lnTo>
                  <a:pt x="635698" y="96827"/>
                </a:lnTo>
                <a:lnTo>
                  <a:pt x="662255" y="61616"/>
                </a:lnTo>
                <a:lnTo>
                  <a:pt x="663802" y="59094"/>
                </a:lnTo>
                <a:lnTo>
                  <a:pt x="281061" y="59094"/>
                </a:lnTo>
                <a:lnTo>
                  <a:pt x="235413" y="55050"/>
                </a:lnTo>
                <a:lnTo>
                  <a:pt x="192410" y="43385"/>
                </a:lnTo>
                <a:lnTo>
                  <a:pt x="152753" y="24801"/>
                </a:lnTo>
                <a:lnTo>
                  <a:pt x="117142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01987" y="5685717"/>
            <a:ext cx="458470" cy="217170"/>
          </a:xfrm>
          <a:custGeom>
            <a:avLst/>
            <a:gdLst/>
            <a:ahLst/>
            <a:cxnLst/>
            <a:rect l="l" t="t" r="r" b="b"/>
            <a:pathLst>
              <a:path w="458470" h="217170">
                <a:moveTo>
                  <a:pt x="253709" y="0"/>
                </a:moveTo>
                <a:lnTo>
                  <a:pt x="242577" y="44584"/>
                </a:lnTo>
                <a:lnTo>
                  <a:pt x="224036" y="85704"/>
                </a:lnTo>
                <a:lnTo>
                  <a:pt x="198852" y="122591"/>
                </a:lnTo>
                <a:lnTo>
                  <a:pt x="167787" y="154486"/>
                </a:lnTo>
                <a:lnTo>
                  <a:pt x="131605" y="180623"/>
                </a:lnTo>
                <a:lnTo>
                  <a:pt x="91070" y="200238"/>
                </a:lnTo>
                <a:lnTo>
                  <a:pt x="46946" y="212566"/>
                </a:lnTo>
                <a:lnTo>
                  <a:pt x="0" y="216846"/>
                </a:lnTo>
                <a:lnTo>
                  <a:pt x="382741" y="216846"/>
                </a:lnTo>
                <a:lnTo>
                  <a:pt x="404343" y="181649"/>
                </a:lnTo>
                <a:lnTo>
                  <a:pt x="423856" y="141651"/>
                </a:lnTo>
                <a:lnTo>
                  <a:pt x="439502" y="99603"/>
                </a:lnTo>
                <a:lnTo>
                  <a:pt x="451057" y="55736"/>
                </a:lnTo>
                <a:lnTo>
                  <a:pt x="458288" y="10275"/>
                </a:lnTo>
                <a:lnTo>
                  <a:pt x="254142" y="66"/>
                </a:lnTo>
                <a:lnTo>
                  <a:pt x="253709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01987" y="5389310"/>
            <a:ext cx="461009" cy="295275"/>
          </a:xfrm>
          <a:custGeom>
            <a:avLst/>
            <a:gdLst/>
            <a:ahLst/>
            <a:cxnLst/>
            <a:rect l="l" t="t" r="r" b="b"/>
            <a:pathLst>
              <a:path w="461009" h="295275">
                <a:moveTo>
                  <a:pt x="382863" y="0"/>
                </a:moveTo>
                <a:lnTo>
                  <a:pt x="0" y="0"/>
                </a:lnTo>
                <a:lnTo>
                  <a:pt x="46156" y="4135"/>
                </a:lnTo>
                <a:lnTo>
                  <a:pt x="89599" y="16055"/>
                </a:lnTo>
                <a:lnTo>
                  <a:pt x="129603" y="35036"/>
                </a:lnTo>
                <a:lnTo>
                  <a:pt x="165441" y="60354"/>
                </a:lnTo>
                <a:lnTo>
                  <a:pt x="196390" y="91283"/>
                </a:lnTo>
                <a:lnTo>
                  <a:pt x="221724" y="127100"/>
                </a:lnTo>
                <a:lnTo>
                  <a:pt x="240717" y="167079"/>
                </a:lnTo>
                <a:lnTo>
                  <a:pt x="252644" y="210496"/>
                </a:lnTo>
                <a:lnTo>
                  <a:pt x="256782" y="256623"/>
                </a:lnTo>
                <a:lnTo>
                  <a:pt x="256683" y="263711"/>
                </a:lnTo>
                <a:lnTo>
                  <a:pt x="256392" y="270751"/>
                </a:lnTo>
                <a:lnTo>
                  <a:pt x="255913" y="277741"/>
                </a:lnTo>
                <a:lnTo>
                  <a:pt x="255250" y="284680"/>
                </a:lnTo>
                <a:lnTo>
                  <a:pt x="459409" y="294886"/>
                </a:lnTo>
                <a:lnTo>
                  <a:pt x="460096" y="285396"/>
                </a:lnTo>
                <a:lnTo>
                  <a:pt x="460597" y="275856"/>
                </a:lnTo>
                <a:lnTo>
                  <a:pt x="460902" y="266265"/>
                </a:lnTo>
                <a:lnTo>
                  <a:pt x="461006" y="256623"/>
                </a:lnTo>
                <a:lnTo>
                  <a:pt x="458626" y="209518"/>
                </a:lnTo>
                <a:lnTo>
                  <a:pt x="451639" y="163772"/>
                </a:lnTo>
                <a:lnTo>
                  <a:pt x="440279" y="119620"/>
                </a:lnTo>
                <a:lnTo>
                  <a:pt x="424778" y="77289"/>
                </a:lnTo>
                <a:lnTo>
                  <a:pt x="405364" y="37015"/>
                </a:lnTo>
                <a:lnTo>
                  <a:pt x="382863" y="0"/>
                </a:lnTo>
                <a:close/>
              </a:path>
            </a:pathLst>
          </a:custGeom>
          <a:solidFill>
            <a:srgbClr val="F86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97204" y="5185211"/>
            <a:ext cx="387985" cy="204470"/>
          </a:xfrm>
          <a:custGeom>
            <a:avLst/>
            <a:gdLst/>
            <a:ahLst/>
            <a:cxnLst/>
            <a:rect l="l" t="t" r="r" b="b"/>
            <a:pathLst>
              <a:path w="387984" h="204470">
                <a:moveTo>
                  <a:pt x="4782" y="0"/>
                </a:moveTo>
                <a:lnTo>
                  <a:pt x="3186" y="0"/>
                </a:lnTo>
                <a:lnTo>
                  <a:pt x="0" y="60"/>
                </a:lnTo>
                <a:lnTo>
                  <a:pt x="0" y="204157"/>
                </a:lnTo>
                <a:lnTo>
                  <a:pt x="3186" y="204099"/>
                </a:lnTo>
                <a:lnTo>
                  <a:pt x="387645" y="204099"/>
                </a:lnTo>
                <a:lnTo>
                  <a:pt x="360517" y="167660"/>
                </a:lnTo>
                <a:lnTo>
                  <a:pt x="330763" y="134942"/>
                </a:lnTo>
                <a:lnTo>
                  <a:pt x="298025" y="105206"/>
                </a:lnTo>
                <a:lnTo>
                  <a:pt x="262535" y="78684"/>
                </a:lnTo>
                <a:lnTo>
                  <a:pt x="224525" y="55605"/>
                </a:lnTo>
                <a:lnTo>
                  <a:pt x="184227" y="36205"/>
                </a:lnTo>
                <a:lnTo>
                  <a:pt x="141872" y="20712"/>
                </a:lnTo>
                <a:lnTo>
                  <a:pt x="97692" y="9359"/>
                </a:lnTo>
                <a:lnTo>
                  <a:pt x="51917" y="2378"/>
                </a:lnTo>
                <a:lnTo>
                  <a:pt x="4782" y="0"/>
                </a:lnTo>
                <a:close/>
              </a:path>
            </a:pathLst>
          </a:custGeom>
          <a:solidFill>
            <a:srgbClr val="F86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77987" y="5185657"/>
            <a:ext cx="408305" cy="355600"/>
          </a:xfrm>
          <a:custGeom>
            <a:avLst/>
            <a:gdLst/>
            <a:ahLst/>
            <a:cxnLst/>
            <a:rect l="l" t="t" r="r" b="b"/>
            <a:pathLst>
              <a:path w="408304" h="355600">
                <a:moveTo>
                  <a:pt x="404315" y="0"/>
                </a:moveTo>
                <a:lnTo>
                  <a:pt x="355793" y="4671"/>
                </a:lnTo>
                <a:lnTo>
                  <a:pt x="308794" y="14358"/>
                </a:lnTo>
                <a:lnTo>
                  <a:pt x="263598" y="28768"/>
                </a:lnTo>
                <a:lnTo>
                  <a:pt x="220480" y="47607"/>
                </a:lnTo>
                <a:lnTo>
                  <a:pt x="179716" y="70586"/>
                </a:lnTo>
                <a:lnTo>
                  <a:pt x="141580" y="97408"/>
                </a:lnTo>
                <a:lnTo>
                  <a:pt x="106351" y="127784"/>
                </a:lnTo>
                <a:lnTo>
                  <a:pt x="74302" y="161420"/>
                </a:lnTo>
                <a:lnTo>
                  <a:pt x="45709" y="198022"/>
                </a:lnTo>
                <a:lnTo>
                  <a:pt x="20849" y="237299"/>
                </a:lnTo>
                <a:lnTo>
                  <a:pt x="0" y="278958"/>
                </a:lnTo>
                <a:lnTo>
                  <a:pt x="189632" y="355264"/>
                </a:lnTo>
                <a:lnTo>
                  <a:pt x="212516" y="316137"/>
                </a:lnTo>
                <a:lnTo>
                  <a:pt x="242199" y="281287"/>
                </a:lnTo>
                <a:lnTo>
                  <a:pt x="277625" y="251687"/>
                </a:lnTo>
                <a:lnTo>
                  <a:pt x="317743" y="228315"/>
                </a:lnTo>
                <a:lnTo>
                  <a:pt x="361500" y="212145"/>
                </a:lnTo>
                <a:lnTo>
                  <a:pt x="407841" y="204151"/>
                </a:lnTo>
                <a:lnTo>
                  <a:pt x="404315" y="0"/>
                </a:lnTo>
                <a:close/>
              </a:path>
            </a:pathLst>
          </a:custGeom>
          <a:solidFill>
            <a:srgbClr val="FFBB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40982" y="5473768"/>
            <a:ext cx="287655" cy="528955"/>
          </a:xfrm>
          <a:custGeom>
            <a:avLst/>
            <a:gdLst/>
            <a:ahLst/>
            <a:cxnLst/>
            <a:rect l="l" t="t" r="r" b="b"/>
            <a:pathLst>
              <a:path w="287654" h="528954">
                <a:moveTo>
                  <a:pt x="33295" y="0"/>
                </a:moveTo>
                <a:lnTo>
                  <a:pt x="19038" y="40780"/>
                </a:lnTo>
                <a:lnTo>
                  <a:pt x="8599" y="83201"/>
                </a:lnTo>
                <a:lnTo>
                  <a:pt x="2183" y="127064"/>
                </a:lnTo>
                <a:lnTo>
                  <a:pt x="0" y="172166"/>
                </a:lnTo>
                <a:lnTo>
                  <a:pt x="2396" y="219443"/>
                </a:lnTo>
                <a:lnTo>
                  <a:pt x="9433" y="265347"/>
                </a:lnTo>
                <a:lnTo>
                  <a:pt x="20877" y="309646"/>
                </a:lnTo>
                <a:lnTo>
                  <a:pt x="36489" y="352104"/>
                </a:lnTo>
                <a:lnTo>
                  <a:pt x="56037" y="392489"/>
                </a:lnTo>
                <a:lnTo>
                  <a:pt x="79288" y="430565"/>
                </a:lnTo>
                <a:lnTo>
                  <a:pt x="106004" y="466098"/>
                </a:lnTo>
                <a:lnTo>
                  <a:pt x="135954" y="498857"/>
                </a:lnTo>
                <a:lnTo>
                  <a:pt x="168903" y="528604"/>
                </a:lnTo>
                <a:lnTo>
                  <a:pt x="287389" y="361233"/>
                </a:lnTo>
                <a:lnTo>
                  <a:pt x="252829" y="322423"/>
                </a:lnTo>
                <a:lnTo>
                  <a:pt x="226636" y="277168"/>
                </a:lnTo>
                <a:lnTo>
                  <a:pt x="210027" y="226678"/>
                </a:lnTo>
                <a:lnTo>
                  <a:pt x="204221" y="172166"/>
                </a:lnTo>
                <a:lnTo>
                  <a:pt x="205439" y="147038"/>
                </a:lnTo>
                <a:lnTo>
                  <a:pt x="209014" y="122601"/>
                </a:lnTo>
                <a:lnTo>
                  <a:pt x="214833" y="98968"/>
                </a:lnTo>
                <a:lnTo>
                  <a:pt x="222777" y="76245"/>
                </a:lnTo>
                <a:lnTo>
                  <a:pt x="33295" y="0"/>
                </a:lnTo>
                <a:close/>
              </a:path>
            </a:pathLst>
          </a:custGeom>
          <a:solidFill>
            <a:srgbClr val="FF91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93438" y="6057939"/>
            <a:ext cx="780415" cy="0"/>
          </a:xfrm>
          <a:custGeom>
            <a:avLst/>
            <a:gdLst/>
            <a:ahLst/>
            <a:cxnLst/>
            <a:rect l="l" t="t" r="r" b="b"/>
            <a:pathLst>
              <a:path w="780415">
                <a:moveTo>
                  <a:pt x="0" y="0"/>
                </a:moveTo>
                <a:lnTo>
                  <a:pt x="780207" y="0"/>
                </a:lnTo>
              </a:path>
            </a:pathLst>
          </a:custGeom>
          <a:ln w="34260">
            <a:solidFill>
              <a:srgbClr val="E63E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93438" y="6207631"/>
            <a:ext cx="598170" cy="0"/>
          </a:xfrm>
          <a:custGeom>
            <a:avLst/>
            <a:gdLst/>
            <a:ahLst/>
            <a:cxnLst/>
            <a:rect l="l" t="t" r="r" b="b"/>
            <a:pathLst>
              <a:path w="598170">
                <a:moveTo>
                  <a:pt x="0" y="0"/>
                </a:moveTo>
                <a:lnTo>
                  <a:pt x="597637" y="0"/>
                </a:lnTo>
              </a:path>
            </a:pathLst>
          </a:custGeom>
          <a:ln w="34261">
            <a:solidFill>
              <a:srgbClr val="F86C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93438" y="6358060"/>
            <a:ext cx="1386840" cy="0"/>
          </a:xfrm>
          <a:custGeom>
            <a:avLst/>
            <a:gdLst/>
            <a:ahLst/>
            <a:cxnLst/>
            <a:rect l="l" t="t" r="r" b="b"/>
            <a:pathLst>
              <a:path w="1386840">
                <a:moveTo>
                  <a:pt x="0" y="0"/>
                </a:moveTo>
                <a:lnTo>
                  <a:pt x="1386770" y="0"/>
                </a:lnTo>
              </a:path>
            </a:pathLst>
          </a:custGeom>
          <a:ln w="34257">
            <a:solidFill>
              <a:srgbClr val="FF91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856342" y="3257662"/>
            <a:ext cx="537845" cy="215265"/>
          </a:xfrm>
          <a:custGeom>
            <a:avLst/>
            <a:gdLst/>
            <a:ahLst/>
            <a:cxnLst/>
            <a:rect l="l" t="t" r="r" b="b"/>
            <a:pathLst>
              <a:path w="537845" h="215264">
                <a:moveTo>
                  <a:pt x="99587" y="0"/>
                </a:moveTo>
                <a:lnTo>
                  <a:pt x="0" y="138563"/>
                </a:lnTo>
                <a:lnTo>
                  <a:pt x="39350" y="164867"/>
                </a:lnTo>
                <a:lnTo>
                  <a:pt x="82024" y="186082"/>
                </a:lnTo>
                <a:lnTo>
                  <a:pt x="127585" y="201772"/>
                </a:lnTo>
                <a:lnTo>
                  <a:pt x="175609" y="211505"/>
                </a:lnTo>
                <a:lnTo>
                  <a:pt x="225659" y="214847"/>
                </a:lnTo>
                <a:lnTo>
                  <a:pt x="272294" y="211952"/>
                </a:lnTo>
                <a:lnTo>
                  <a:pt x="317199" y="203499"/>
                </a:lnTo>
                <a:lnTo>
                  <a:pt x="360028" y="189838"/>
                </a:lnTo>
                <a:lnTo>
                  <a:pt x="400431" y="171314"/>
                </a:lnTo>
                <a:lnTo>
                  <a:pt x="438061" y="148277"/>
                </a:lnTo>
                <a:lnTo>
                  <a:pt x="472567" y="121076"/>
                </a:lnTo>
                <a:lnTo>
                  <a:pt x="503604" y="90059"/>
                </a:lnTo>
                <a:lnTo>
                  <a:pt x="530821" y="55572"/>
                </a:lnTo>
                <a:lnTo>
                  <a:pt x="537681" y="44381"/>
                </a:lnTo>
                <a:lnTo>
                  <a:pt x="225659" y="44381"/>
                </a:lnTo>
                <a:lnTo>
                  <a:pt x="190673" y="41351"/>
                </a:lnTo>
                <a:lnTo>
                  <a:pt x="157659" y="32599"/>
                </a:lnTo>
                <a:lnTo>
                  <a:pt x="127125" y="18644"/>
                </a:lnTo>
                <a:lnTo>
                  <a:pt x="99587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82002" y="2729422"/>
            <a:ext cx="372110" cy="572770"/>
          </a:xfrm>
          <a:custGeom>
            <a:avLst/>
            <a:gdLst/>
            <a:ahLst/>
            <a:cxnLst/>
            <a:rect l="l" t="t" r="r" b="b"/>
            <a:pathLst>
              <a:path w="372109" h="572770">
                <a:moveTo>
                  <a:pt x="0" y="0"/>
                </a:moveTo>
                <a:lnTo>
                  <a:pt x="0" y="170469"/>
                </a:lnTo>
                <a:lnTo>
                  <a:pt x="46132" y="175779"/>
                </a:lnTo>
                <a:lnTo>
                  <a:pt x="88480" y="190906"/>
                </a:lnTo>
                <a:lnTo>
                  <a:pt x="125837" y="214642"/>
                </a:lnTo>
                <a:lnTo>
                  <a:pt x="156996" y="245781"/>
                </a:lnTo>
                <a:lnTo>
                  <a:pt x="180747" y="283116"/>
                </a:lnTo>
                <a:lnTo>
                  <a:pt x="195884" y="325438"/>
                </a:lnTo>
                <a:lnTo>
                  <a:pt x="201198" y="371542"/>
                </a:lnTo>
                <a:lnTo>
                  <a:pt x="195884" y="417648"/>
                </a:lnTo>
                <a:lnTo>
                  <a:pt x="180747" y="459972"/>
                </a:lnTo>
                <a:lnTo>
                  <a:pt x="156996" y="497307"/>
                </a:lnTo>
                <a:lnTo>
                  <a:pt x="125837" y="528447"/>
                </a:lnTo>
                <a:lnTo>
                  <a:pt x="88480" y="552183"/>
                </a:lnTo>
                <a:lnTo>
                  <a:pt x="46132" y="567311"/>
                </a:lnTo>
                <a:lnTo>
                  <a:pt x="0" y="572621"/>
                </a:lnTo>
                <a:lnTo>
                  <a:pt x="312021" y="572621"/>
                </a:lnTo>
                <a:lnTo>
                  <a:pt x="346746" y="505828"/>
                </a:lnTo>
                <a:lnTo>
                  <a:pt x="360417" y="463026"/>
                </a:lnTo>
                <a:lnTo>
                  <a:pt x="368874" y="418148"/>
                </a:lnTo>
                <a:lnTo>
                  <a:pt x="371770" y="371542"/>
                </a:lnTo>
                <a:lnTo>
                  <a:pt x="368874" y="324937"/>
                </a:lnTo>
                <a:lnTo>
                  <a:pt x="360417" y="280059"/>
                </a:lnTo>
                <a:lnTo>
                  <a:pt x="346746" y="237257"/>
                </a:lnTo>
                <a:lnTo>
                  <a:pt x="328211" y="196879"/>
                </a:lnTo>
                <a:lnTo>
                  <a:pt x="305161" y="159271"/>
                </a:lnTo>
                <a:lnTo>
                  <a:pt x="277944" y="124786"/>
                </a:lnTo>
                <a:lnTo>
                  <a:pt x="246907" y="93769"/>
                </a:lnTo>
                <a:lnTo>
                  <a:pt x="212401" y="66568"/>
                </a:lnTo>
                <a:lnTo>
                  <a:pt x="174771" y="43531"/>
                </a:lnTo>
                <a:lnTo>
                  <a:pt x="134368" y="25010"/>
                </a:lnTo>
                <a:lnTo>
                  <a:pt x="91539" y="11347"/>
                </a:lnTo>
                <a:lnTo>
                  <a:pt x="46634" y="2895"/>
                </a:lnTo>
                <a:lnTo>
                  <a:pt x="0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710234" y="2729689"/>
            <a:ext cx="358775" cy="659765"/>
          </a:xfrm>
          <a:custGeom>
            <a:avLst/>
            <a:gdLst/>
            <a:ahLst/>
            <a:cxnLst/>
            <a:rect l="l" t="t" r="r" b="b"/>
            <a:pathLst>
              <a:path w="358775" h="659764">
                <a:moveTo>
                  <a:pt x="358382" y="0"/>
                </a:moveTo>
                <a:lnTo>
                  <a:pt x="313193" y="4348"/>
                </a:lnTo>
                <a:lnTo>
                  <a:pt x="269745" y="13926"/>
                </a:lnTo>
                <a:lnTo>
                  <a:pt x="228365" y="28409"/>
                </a:lnTo>
                <a:lnTo>
                  <a:pt x="189377" y="47470"/>
                </a:lnTo>
                <a:lnTo>
                  <a:pt x="153111" y="70782"/>
                </a:lnTo>
                <a:lnTo>
                  <a:pt x="119888" y="98021"/>
                </a:lnTo>
                <a:lnTo>
                  <a:pt x="90037" y="128860"/>
                </a:lnTo>
                <a:lnTo>
                  <a:pt x="63884" y="162975"/>
                </a:lnTo>
                <a:lnTo>
                  <a:pt x="41755" y="200038"/>
                </a:lnTo>
                <a:lnTo>
                  <a:pt x="23976" y="239727"/>
                </a:lnTo>
                <a:lnTo>
                  <a:pt x="10872" y="281712"/>
                </a:lnTo>
                <a:lnTo>
                  <a:pt x="2772" y="325671"/>
                </a:lnTo>
                <a:lnTo>
                  <a:pt x="0" y="371275"/>
                </a:lnTo>
                <a:lnTo>
                  <a:pt x="3205" y="420289"/>
                </a:lnTo>
                <a:lnTo>
                  <a:pt x="12556" y="467367"/>
                </a:lnTo>
                <a:lnTo>
                  <a:pt x="27642" y="512105"/>
                </a:lnTo>
                <a:lnTo>
                  <a:pt x="48059" y="554094"/>
                </a:lnTo>
                <a:lnTo>
                  <a:pt x="73395" y="592931"/>
                </a:lnTo>
                <a:lnTo>
                  <a:pt x="103248" y="628209"/>
                </a:lnTo>
                <a:lnTo>
                  <a:pt x="137209" y="659524"/>
                </a:lnTo>
                <a:lnTo>
                  <a:pt x="237044" y="520623"/>
                </a:lnTo>
                <a:lnTo>
                  <a:pt x="209439" y="490089"/>
                </a:lnTo>
                <a:lnTo>
                  <a:pt x="188501" y="454369"/>
                </a:lnTo>
                <a:lnTo>
                  <a:pt x="175215" y="414436"/>
                </a:lnTo>
                <a:lnTo>
                  <a:pt x="170568" y="371275"/>
                </a:lnTo>
                <a:lnTo>
                  <a:pt x="175467" y="326974"/>
                </a:lnTo>
                <a:lnTo>
                  <a:pt x="189456" y="286110"/>
                </a:lnTo>
                <a:lnTo>
                  <a:pt x="211465" y="249749"/>
                </a:lnTo>
                <a:lnTo>
                  <a:pt x="240428" y="218958"/>
                </a:lnTo>
                <a:lnTo>
                  <a:pt x="275280" y="194801"/>
                </a:lnTo>
                <a:lnTo>
                  <a:pt x="314952" y="178344"/>
                </a:lnTo>
                <a:lnTo>
                  <a:pt x="358376" y="170654"/>
                </a:lnTo>
                <a:lnTo>
                  <a:pt x="358382" y="0"/>
                </a:lnTo>
                <a:close/>
              </a:path>
            </a:pathLst>
          </a:custGeom>
          <a:solidFill>
            <a:srgbClr val="FF91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30961" y="3765648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01" y="0"/>
                </a:moveTo>
                <a:lnTo>
                  <a:pt x="11605" y="1490"/>
                </a:lnTo>
                <a:lnTo>
                  <a:pt x="5565" y="5560"/>
                </a:lnTo>
                <a:lnTo>
                  <a:pt x="1492" y="11596"/>
                </a:lnTo>
                <a:lnTo>
                  <a:pt x="0" y="18986"/>
                </a:lnTo>
                <a:lnTo>
                  <a:pt x="1492" y="26377"/>
                </a:lnTo>
                <a:lnTo>
                  <a:pt x="5565" y="32415"/>
                </a:lnTo>
                <a:lnTo>
                  <a:pt x="11605" y="36484"/>
                </a:lnTo>
                <a:lnTo>
                  <a:pt x="19001" y="37978"/>
                </a:lnTo>
                <a:lnTo>
                  <a:pt x="26398" y="36484"/>
                </a:lnTo>
                <a:lnTo>
                  <a:pt x="32437" y="32415"/>
                </a:lnTo>
                <a:lnTo>
                  <a:pt x="36508" y="26377"/>
                </a:lnTo>
                <a:lnTo>
                  <a:pt x="38002" y="18986"/>
                </a:lnTo>
                <a:lnTo>
                  <a:pt x="36508" y="11596"/>
                </a:lnTo>
                <a:lnTo>
                  <a:pt x="32437" y="5560"/>
                </a:lnTo>
                <a:lnTo>
                  <a:pt x="26398" y="1490"/>
                </a:lnTo>
                <a:lnTo>
                  <a:pt x="19001" y="0"/>
                </a:lnTo>
                <a:close/>
              </a:path>
            </a:pathLst>
          </a:custGeom>
          <a:solidFill>
            <a:srgbClr val="FF91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30961" y="3633271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01" y="0"/>
                </a:moveTo>
                <a:lnTo>
                  <a:pt x="11605" y="1492"/>
                </a:lnTo>
                <a:lnTo>
                  <a:pt x="5565" y="5563"/>
                </a:lnTo>
                <a:lnTo>
                  <a:pt x="1492" y="11600"/>
                </a:lnTo>
                <a:lnTo>
                  <a:pt x="0" y="18991"/>
                </a:lnTo>
                <a:lnTo>
                  <a:pt x="1492" y="26382"/>
                </a:lnTo>
                <a:lnTo>
                  <a:pt x="5565" y="32418"/>
                </a:lnTo>
                <a:lnTo>
                  <a:pt x="11605" y="36488"/>
                </a:lnTo>
                <a:lnTo>
                  <a:pt x="19001" y="37979"/>
                </a:lnTo>
                <a:lnTo>
                  <a:pt x="26398" y="36488"/>
                </a:lnTo>
                <a:lnTo>
                  <a:pt x="32437" y="32418"/>
                </a:lnTo>
                <a:lnTo>
                  <a:pt x="36508" y="26382"/>
                </a:lnTo>
                <a:lnTo>
                  <a:pt x="38002" y="18991"/>
                </a:lnTo>
                <a:lnTo>
                  <a:pt x="36508" y="11600"/>
                </a:lnTo>
                <a:lnTo>
                  <a:pt x="32437" y="5563"/>
                </a:lnTo>
                <a:lnTo>
                  <a:pt x="26398" y="1492"/>
                </a:lnTo>
                <a:lnTo>
                  <a:pt x="19001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09470" y="559883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01" y="0"/>
                </a:moveTo>
                <a:lnTo>
                  <a:pt x="11606" y="1490"/>
                </a:lnTo>
                <a:lnTo>
                  <a:pt x="5565" y="5560"/>
                </a:lnTo>
                <a:lnTo>
                  <a:pt x="1493" y="11595"/>
                </a:lnTo>
                <a:lnTo>
                  <a:pt x="0" y="18986"/>
                </a:lnTo>
                <a:lnTo>
                  <a:pt x="1493" y="26377"/>
                </a:lnTo>
                <a:lnTo>
                  <a:pt x="5565" y="32414"/>
                </a:lnTo>
                <a:lnTo>
                  <a:pt x="11606" y="36485"/>
                </a:lnTo>
                <a:lnTo>
                  <a:pt x="19001" y="37978"/>
                </a:lnTo>
                <a:lnTo>
                  <a:pt x="26398" y="36485"/>
                </a:lnTo>
                <a:lnTo>
                  <a:pt x="32437" y="32414"/>
                </a:lnTo>
                <a:lnTo>
                  <a:pt x="36508" y="26377"/>
                </a:lnTo>
                <a:lnTo>
                  <a:pt x="38002" y="18986"/>
                </a:lnTo>
                <a:lnTo>
                  <a:pt x="36508" y="11595"/>
                </a:lnTo>
                <a:lnTo>
                  <a:pt x="32437" y="5560"/>
                </a:lnTo>
                <a:lnTo>
                  <a:pt x="26398" y="1490"/>
                </a:lnTo>
                <a:lnTo>
                  <a:pt x="19001" y="0"/>
                </a:lnTo>
                <a:close/>
              </a:path>
            </a:pathLst>
          </a:custGeom>
          <a:solidFill>
            <a:srgbClr val="F86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09470" y="5776918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01" y="0"/>
                </a:moveTo>
                <a:lnTo>
                  <a:pt x="11606" y="1492"/>
                </a:lnTo>
                <a:lnTo>
                  <a:pt x="5565" y="5561"/>
                </a:lnTo>
                <a:lnTo>
                  <a:pt x="1493" y="11597"/>
                </a:lnTo>
                <a:lnTo>
                  <a:pt x="0" y="18991"/>
                </a:lnTo>
                <a:lnTo>
                  <a:pt x="1493" y="26382"/>
                </a:lnTo>
                <a:lnTo>
                  <a:pt x="5565" y="32418"/>
                </a:lnTo>
                <a:lnTo>
                  <a:pt x="11606" y="36487"/>
                </a:lnTo>
                <a:lnTo>
                  <a:pt x="19001" y="37979"/>
                </a:lnTo>
                <a:lnTo>
                  <a:pt x="26398" y="36487"/>
                </a:lnTo>
                <a:lnTo>
                  <a:pt x="32437" y="32418"/>
                </a:lnTo>
                <a:lnTo>
                  <a:pt x="36508" y="26382"/>
                </a:lnTo>
                <a:lnTo>
                  <a:pt x="38002" y="18991"/>
                </a:lnTo>
                <a:lnTo>
                  <a:pt x="36508" y="11597"/>
                </a:lnTo>
                <a:lnTo>
                  <a:pt x="32437" y="5561"/>
                </a:lnTo>
                <a:lnTo>
                  <a:pt x="26398" y="1492"/>
                </a:lnTo>
                <a:lnTo>
                  <a:pt x="19001" y="0"/>
                </a:lnTo>
                <a:close/>
              </a:path>
            </a:pathLst>
          </a:custGeom>
          <a:solidFill>
            <a:srgbClr val="FF91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503107" y="559883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999" y="0"/>
                </a:moveTo>
                <a:lnTo>
                  <a:pt x="11603" y="1490"/>
                </a:lnTo>
                <a:lnTo>
                  <a:pt x="5563" y="5560"/>
                </a:lnTo>
                <a:lnTo>
                  <a:pt x="1492" y="11595"/>
                </a:lnTo>
                <a:lnTo>
                  <a:pt x="0" y="18986"/>
                </a:lnTo>
                <a:lnTo>
                  <a:pt x="1492" y="26377"/>
                </a:lnTo>
                <a:lnTo>
                  <a:pt x="5563" y="32414"/>
                </a:lnTo>
                <a:lnTo>
                  <a:pt x="11603" y="36485"/>
                </a:lnTo>
                <a:lnTo>
                  <a:pt x="18999" y="37978"/>
                </a:lnTo>
                <a:lnTo>
                  <a:pt x="26395" y="36485"/>
                </a:lnTo>
                <a:lnTo>
                  <a:pt x="32435" y="32414"/>
                </a:lnTo>
                <a:lnTo>
                  <a:pt x="36508" y="26377"/>
                </a:lnTo>
                <a:lnTo>
                  <a:pt x="38002" y="18986"/>
                </a:lnTo>
                <a:lnTo>
                  <a:pt x="36508" y="11595"/>
                </a:lnTo>
                <a:lnTo>
                  <a:pt x="32435" y="5560"/>
                </a:lnTo>
                <a:lnTo>
                  <a:pt x="26395" y="1490"/>
                </a:lnTo>
                <a:lnTo>
                  <a:pt x="18999" y="0"/>
                </a:lnTo>
                <a:close/>
              </a:path>
            </a:pathLst>
          </a:custGeom>
          <a:solidFill>
            <a:srgbClr val="E63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03107" y="5776918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999" y="0"/>
                </a:moveTo>
                <a:lnTo>
                  <a:pt x="11603" y="1492"/>
                </a:lnTo>
                <a:lnTo>
                  <a:pt x="5563" y="5561"/>
                </a:lnTo>
                <a:lnTo>
                  <a:pt x="1492" y="11597"/>
                </a:lnTo>
                <a:lnTo>
                  <a:pt x="0" y="18991"/>
                </a:lnTo>
                <a:lnTo>
                  <a:pt x="1492" y="26382"/>
                </a:lnTo>
                <a:lnTo>
                  <a:pt x="5563" y="32418"/>
                </a:lnTo>
                <a:lnTo>
                  <a:pt x="11603" y="36487"/>
                </a:lnTo>
                <a:lnTo>
                  <a:pt x="18999" y="37979"/>
                </a:lnTo>
                <a:lnTo>
                  <a:pt x="26395" y="36487"/>
                </a:lnTo>
                <a:lnTo>
                  <a:pt x="32435" y="32418"/>
                </a:lnTo>
                <a:lnTo>
                  <a:pt x="36508" y="26382"/>
                </a:lnTo>
                <a:lnTo>
                  <a:pt x="38002" y="18991"/>
                </a:lnTo>
                <a:lnTo>
                  <a:pt x="36508" y="11597"/>
                </a:lnTo>
                <a:lnTo>
                  <a:pt x="32435" y="5561"/>
                </a:lnTo>
                <a:lnTo>
                  <a:pt x="26395" y="1492"/>
                </a:lnTo>
                <a:lnTo>
                  <a:pt x="18999" y="0"/>
                </a:lnTo>
                <a:close/>
              </a:path>
            </a:pathLst>
          </a:custGeom>
          <a:solidFill>
            <a:srgbClr val="FFBB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227819" y="313435"/>
            <a:ext cx="246888" cy="2468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560233" y="463018"/>
            <a:ext cx="43180" cy="17145"/>
          </a:xfrm>
          <a:custGeom>
            <a:avLst/>
            <a:gdLst/>
            <a:ahLst/>
            <a:cxnLst/>
            <a:rect l="l" t="t" r="r" b="b"/>
            <a:pathLst>
              <a:path w="43179" h="17145">
                <a:moveTo>
                  <a:pt x="0" y="0"/>
                </a:moveTo>
                <a:lnTo>
                  <a:pt x="19795" y="16946"/>
                </a:lnTo>
                <a:lnTo>
                  <a:pt x="30998" y="15041"/>
                </a:lnTo>
                <a:lnTo>
                  <a:pt x="39923" y="9673"/>
                </a:lnTo>
                <a:lnTo>
                  <a:pt x="42730" y="5718"/>
                </a:lnTo>
                <a:lnTo>
                  <a:pt x="8366" y="57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572071" y="406675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29" h="62229">
                <a:moveTo>
                  <a:pt x="31139" y="0"/>
                </a:moveTo>
                <a:lnTo>
                  <a:pt x="20612" y="0"/>
                </a:lnTo>
                <a:lnTo>
                  <a:pt x="23060" y="8166"/>
                </a:lnTo>
                <a:lnTo>
                  <a:pt x="23060" y="19394"/>
                </a:lnTo>
                <a:lnTo>
                  <a:pt x="17754" y="23886"/>
                </a:lnTo>
                <a:lnTo>
                  <a:pt x="0" y="23886"/>
                </a:lnTo>
                <a:lnTo>
                  <a:pt x="0" y="33888"/>
                </a:lnTo>
                <a:lnTo>
                  <a:pt x="18572" y="33888"/>
                </a:lnTo>
                <a:lnTo>
                  <a:pt x="24691" y="39403"/>
                </a:lnTo>
                <a:lnTo>
                  <a:pt x="24691" y="52876"/>
                </a:lnTo>
                <a:lnTo>
                  <a:pt x="19998" y="62062"/>
                </a:lnTo>
                <a:lnTo>
                  <a:pt x="30892" y="62062"/>
                </a:lnTo>
                <a:lnTo>
                  <a:pt x="33987" y="57701"/>
                </a:lnTo>
                <a:lnTo>
                  <a:pt x="36121" y="46954"/>
                </a:lnTo>
                <a:lnTo>
                  <a:pt x="36324" y="38994"/>
                </a:lnTo>
                <a:lnTo>
                  <a:pt x="31836" y="32050"/>
                </a:lnTo>
                <a:lnTo>
                  <a:pt x="24691" y="28173"/>
                </a:lnTo>
                <a:lnTo>
                  <a:pt x="31222" y="24702"/>
                </a:lnTo>
                <a:lnTo>
                  <a:pt x="34693" y="18171"/>
                </a:lnTo>
                <a:lnTo>
                  <a:pt x="34693" y="11432"/>
                </a:lnTo>
                <a:lnTo>
                  <a:pt x="32251" y="1259"/>
                </a:lnTo>
                <a:lnTo>
                  <a:pt x="311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558807" y="395449"/>
            <a:ext cx="44450" cy="16510"/>
          </a:xfrm>
          <a:custGeom>
            <a:avLst/>
            <a:gdLst/>
            <a:ahLst/>
            <a:cxnLst/>
            <a:rect l="l" t="t" r="r" b="b"/>
            <a:pathLst>
              <a:path w="44450" h="16509">
                <a:moveTo>
                  <a:pt x="22039" y="0"/>
                </a:moveTo>
                <a:lnTo>
                  <a:pt x="14080" y="0"/>
                </a:lnTo>
                <a:lnTo>
                  <a:pt x="5918" y="2653"/>
                </a:lnTo>
                <a:lnTo>
                  <a:pt x="0" y="6530"/>
                </a:lnTo>
                <a:lnTo>
                  <a:pt x="4488" y="16330"/>
                </a:lnTo>
                <a:lnTo>
                  <a:pt x="12242" y="11225"/>
                </a:lnTo>
                <a:lnTo>
                  <a:pt x="44403" y="11225"/>
                </a:lnTo>
                <a:lnTo>
                  <a:pt x="39283" y="5433"/>
                </a:lnTo>
                <a:lnTo>
                  <a:pt x="30910" y="1329"/>
                </a:lnTo>
                <a:lnTo>
                  <a:pt x="22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627107" y="395731"/>
            <a:ext cx="82296" cy="853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131652" y="396878"/>
            <a:ext cx="46990" cy="81915"/>
          </a:xfrm>
          <a:custGeom>
            <a:avLst/>
            <a:gdLst/>
            <a:ahLst/>
            <a:cxnLst/>
            <a:rect l="l" t="t" r="r" b="b"/>
            <a:pathLst>
              <a:path w="46990" h="81915">
                <a:moveTo>
                  <a:pt x="46732" y="0"/>
                </a:moveTo>
                <a:lnTo>
                  <a:pt x="0" y="0"/>
                </a:lnTo>
                <a:lnTo>
                  <a:pt x="0" y="81657"/>
                </a:lnTo>
                <a:lnTo>
                  <a:pt x="46732" y="81657"/>
                </a:lnTo>
                <a:lnTo>
                  <a:pt x="46732" y="70838"/>
                </a:lnTo>
                <a:lnTo>
                  <a:pt x="12445" y="70838"/>
                </a:lnTo>
                <a:lnTo>
                  <a:pt x="12445" y="43685"/>
                </a:lnTo>
                <a:lnTo>
                  <a:pt x="44079" y="43685"/>
                </a:lnTo>
                <a:lnTo>
                  <a:pt x="44079" y="32865"/>
                </a:lnTo>
                <a:lnTo>
                  <a:pt x="12445" y="32865"/>
                </a:lnTo>
                <a:lnTo>
                  <a:pt x="12445" y="10817"/>
                </a:lnTo>
                <a:lnTo>
                  <a:pt x="46732" y="10817"/>
                </a:lnTo>
                <a:lnTo>
                  <a:pt x="467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034919" y="396878"/>
            <a:ext cx="60960" cy="81915"/>
          </a:xfrm>
          <a:custGeom>
            <a:avLst/>
            <a:gdLst/>
            <a:ahLst/>
            <a:cxnLst/>
            <a:rect l="l" t="t" r="r" b="b"/>
            <a:pathLst>
              <a:path w="60959" h="81915">
                <a:moveTo>
                  <a:pt x="12245" y="0"/>
                </a:moveTo>
                <a:lnTo>
                  <a:pt x="0" y="0"/>
                </a:lnTo>
                <a:lnTo>
                  <a:pt x="0" y="81657"/>
                </a:lnTo>
                <a:lnTo>
                  <a:pt x="12245" y="81657"/>
                </a:lnTo>
                <a:lnTo>
                  <a:pt x="12245" y="43685"/>
                </a:lnTo>
                <a:lnTo>
                  <a:pt x="60812" y="43685"/>
                </a:lnTo>
                <a:lnTo>
                  <a:pt x="60812" y="32865"/>
                </a:lnTo>
                <a:lnTo>
                  <a:pt x="12245" y="32865"/>
                </a:lnTo>
                <a:lnTo>
                  <a:pt x="122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083489" y="440563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241" y="0"/>
                </a:moveTo>
                <a:lnTo>
                  <a:pt x="0" y="0"/>
                </a:lnTo>
                <a:lnTo>
                  <a:pt x="0" y="37971"/>
                </a:lnTo>
                <a:lnTo>
                  <a:pt x="12241" y="37971"/>
                </a:lnTo>
                <a:lnTo>
                  <a:pt x="12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083489" y="396878"/>
            <a:ext cx="12700" cy="33020"/>
          </a:xfrm>
          <a:custGeom>
            <a:avLst/>
            <a:gdLst/>
            <a:ahLst/>
            <a:cxnLst/>
            <a:rect l="l" t="t" r="r" b="b"/>
            <a:pathLst>
              <a:path w="12700" h="33020">
                <a:moveTo>
                  <a:pt x="12241" y="0"/>
                </a:moveTo>
                <a:lnTo>
                  <a:pt x="0" y="0"/>
                </a:lnTo>
                <a:lnTo>
                  <a:pt x="0" y="32865"/>
                </a:lnTo>
                <a:lnTo>
                  <a:pt x="12241" y="32865"/>
                </a:lnTo>
                <a:lnTo>
                  <a:pt x="12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855707" y="395731"/>
            <a:ext cx="67055" cy="853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775128" y="396878"/>
            <a:ext cx="45085" cy="81915"/>
          </a:xfrm>
          <a:custGeom>
            <a:avLst/>
            <a:gdLst/>
            <a:ahLst/>
            <a:cxnLst/>
            <a:rect l="l" t="t" r="r" b="b"/>
            <a:pathLst>
              <a:path w="45084" h="81915">
                <a:moveTo>
                  <a:pt x="43672" y="0"/>
                </a:moveTo>
                <a:lnTo>
                  <a:pt x="0" y="0"/>
                </a:lnTo>
                <a:lnTo>
                  <a:pt x="0" y="81657"/>
                </a:lnTo>
                <a:lnTo>
                  <a:pt x="21630" y="81657"/>
                </a:lnTo>
                <a:lnTo>
                  <a:pt x="32832" y="80103"/>
                </a:lnTo>
                <a:lnTo>
                  <a:pt x="41757" y="75507"/>
                </a:lnTo>
                <a:lnTo>
                  <a:pt x="44772" y="71654"/>
                </a:lnTo>
                <a:lnTo>
                  <a:pt x="12245" y="71654"/>
                </a:lnTo>
                <a:lnTo>
                  <a:pt x="12245" y="43685"/>
                </a:lnTo>
                <a:lnTo>
                  <a:pt x="44669" y="43685"/>
                </a:lnTo>
                <a:lnTo>
                  <a:pt x="41578" y="39806"/>
                </a:lnTo>
                <a:lnTo>
                  <a:pt x="32632" y="35232"/>
                </a:lnTo>
                <a:lnTo>
                  <a:pt x="21426" y="33682"/>
                </a:lnTo>
                <a:lnTo>
                  <a:pt x="12245" y="33682"/>
                </a:lnTo>
                <a:lnTo>
                  <a:pt x="12245" y="10817"/>
                </a:lnTo>
                <a:lnTo>
                  <a:pt x="43672" y="10817"/>
                </a:lnTo>
                <a:lnTo>
                  <a:pt x="436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809208" y="440563"/>
            <a:ext cx="15875" cy="28575"/>
          </a:xfrm>
          <a:custGeom>
            <a:avLst/>
            <a:gdLst/>
            <a:ahLst/>
            <a:cxnLst/>
            <a:rect l="l" t="t" r="r" b="b"/>
            <a:pathLst>
              <a:path w="15875" h="28575">
                <a:moveTo>
                  <a:pt x="10589" y="0"/>
                </a:moveTo>
                <a:lnTo>
                  <a:pt x="0" y="0"/>
                </a:lnTo>
                <a:lnTo>
                  <a:pt x="4283" y="8168"/>
                </a:lnTo>
                <a:lnTo>
                  <a:pt x="4283" y="14086"/>
                </a:lnTo>
                <a:lnTo>
                  <a:pt x="4079" y="19800"/>
                </a:lnTo>
                <a:lnTo>
                  <a:pt x="0" y="27969"/>
                </a:lnTo>
                <a:lnTo>
                  <a:pt x="10692" y="27969"/>
                </a:lnTo>
                <a:lnTo>
                  <a:pt x="13580" y="24278"/>
                </a:lnTo>
                <a:lnTo>
                  <a:pt x="15712" y="13882"/>
                </a:lnTo>
                <a:lnTo>
                  <a:pt x="13460" y="3604"/>
                </a:lnTo>
                <a:lnTo>
                  <a:pt x="105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954508" y="463018"/>
            <a:ext cx="43180" cy="17145"/>
          </a:xfrm>
          <a:custGeom>
            <a:avLst/>
            <a:gdLst/>
            <a:ahLst/>
            <a:cxnLst/>
            <a:rect l="l" t="t" r="r" b="b"/>
            <a:pathLst>
              <a:path w="43179" h="17145">
                <a:moveTo>
                  <a:pt x="0" y="0"/>
                </a:moveTo>
                <a:lnTo>
                  <a:pt x="19795" y="16946"/>
                </a:lnTo>
                <a:lnTo>
                  <a:pt x="30999" y="15041"/>
                </a:lnTo>
                <a:lnTo>
                  <a:pt x="39923" y="9673"/>
                </a:lnTo>
                <a:lnTo>
                  <a:pt x="42730" y="5718"/>
                </a:lnTo>
                <a:lnTo>
                  <a:pt x="8368" y="57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966347" y="406675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29" h="62229">
                <a:moveTo>
                  <a:pt x="31136" y="0"/>
                </a:moveTo>
                <a:lnTo>
                  <a:pt x="20612" y="0"/>
                </a:lnTo>
                <a:lnTo>
                  <a:pt x="23060" y="8166"/>
                </a:lnTo>
                <a:lnTo>
                  <a:pt x="23060" y="19394"/>
                </a:lnTo>
                <a:lnTo>
                  <a:pt x="17753" y="23886"/>
                </a:lnTo>
                <a:lnTo>
                  <a:pt x="0" y="23886"/>
                </a:lnTo>
                <a:lnTo>
                  <a:pt x="0" y="33888"/>
                </a:lnTo>
                <a:lnTo>
                  <a:pt x="18571" y="33888"/>
                </a:lnTo>
                <a:lnTo>
                  <a:pt x="24690" y="39403"/>
                </a:lnTo>
                <a:lnTo>
                  <a:pt x="24690" y="52876"/>
                </a:lnTo>
                <a:lnTo>
                  <a:pt x="19998" y="62062"/>
                </a:lnTo>
                <a:lnTo>
                  <a:pt x="30891" y="62062"/>
                </a:lnTo>
                <a:lnTo>
                  <a:pt x="33986" y="57701"/>
                </a:lnTo>
                <a:lnTo>
                  <a:pt x="36118" y="46954"/>
                </a:lnTo>
                <a:lnTo>
                  <a:pt x="36323" y="38994"/>
                </a:lnTo>
                <a:lnTo>
                  <a:pt x="31835" y="32050"/>
                </a:lnTo>
                <a:lnTo>
                  <a:pt x="24690" y="28173"/>
                </a:lnTo>
                <a:lnTo>
                  <a:pt x="31222" y="24702"/>
                </a:lnTo>
                <a:lnTo>
                  <a:pt x="34692" y="18171"/>
                </a:lnTo>
                <a:lnTo>
                  <a:pt x="34692" y="11432"/>
                </a:lnTo>
                <a:lnTo>
                  <a:pt x="32250" y="1259"/>
                </a:lnTo>
                <a:lnTo>
                  <a:pt x="311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953082" y="395449"/>
            <a:ext cx="44450" cy="16510"/>
          </a:xfrm>
          <a:custGeom>
            <a:avLst/>
            <a:gdLst/>
            <a:ahLst/>
            <a:cxnLst/>
            <a:rect l="l" t="t" r="r" b="b"/>
            <a:pathLst>
              <a:path w="44450" h="16509">
                <a:moveTo>
                  <a:pt x="22039" y="0"/>
                </a:moveTo>
                <a:lnTo>
                  <a:pt x="14081" y="0"/>
                </a:lnTo>
                <a:lnTo>
                  <a:pt x="5919" y="2653"/>
                </a:lnTo>
                <a:lnTo>
                  <a:pt x="0" y="6530"/>
                </a:lnTo>
                <a:lnTo>
                  <a:pt x="4488" y="16330"/>
                </a:lnTo>
                <a:lnTo>
                  <a:pt x="12246" y="11225"/>
                </a:lnTo>
                <a:lnTo>
                  <a:pt x="44401" y="11225"/>
                </a:lnTo>
                <a:lnTo>
                  <a:pt x="39283" y="5433"/>
                </a:lnTo>
                <a:lnTo>
                  <a:pt x="30910" y="1329"/>
                </a:lnTo>
                <a:lnTo>
                  <a:pt x="22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200131" y="392683"/>
            <a:ext cx="70103" cy="883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321" y="969026"/>
            <a:ext cx="10285730" cy="1212215"/>
          </a:xfrm>
          <a:custGeom>
            <a:avLst/>
            <a:gdLst/>
            <a:ahLst/>
            <a:cxnLst/>
            <a:rect l="l" t="t" r="r" b="b"/>
            <a:pathLst>
              <a:path w="10285730" h="1212214">
                <a:moveTo>
                  <a:pt x="10285663" y="448919"/>
                </a:moveTo>
                <a:lnTo>
                  <a:pt x="4530286" y="438878"/>
                </a:lnTo>
                <a:lnTo>
                  <a:pt x="4521534" y="1212115"/>
                </a:lnTo>
                <a:lnTo>
                  <a:pt x="0" y="0"/>
                </a:lnTo>
              </a:path>
            </a:pathLst>
          </a:custGeom>
          <a:ln w="15058">
            <a:solidFill>
              <a:srgbClr val="1515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04131" y="2119996"/>
            <a:ext cx="2772410" cy="5288280"/>
          </a:xfrm>
          <a:custGeom>
            <a:avLst/>
            <a:gdLst/>
            <a:ahLst/>
            <a:cxnLst/>
            <a:rect l="l" t="t" r="r" b="b"/>
            <a:pathLst>
              <a:path w="2772409" h="5288280">
                <a:moveTo>
                  <a:pt x="2771871" y="7703"/>
                </a:moveTo>
                <a:lnTo>
                  <a:pt x="9647" y="0"/>
                </a:lnTo>
                <a:lnTo>
                  <a:pt x="0" y="4365236"/>
                </a:lnTo>
                <a:lnTo>
                  <a:pt x="1602640" y="5287957"/>
                </a:lnTo>
              </a:path>
            </a:pathLst>
          </a:custGeom>
          <a:ln w="16598">
            <a:solidFill>
              <a:srgbClr val="EC41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01100" y="139700"/>
            <a:ext cx="1673352" cy="41361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24964" y="1066325"/>
            <a:ext cx="1941830" cy="1327150"/>
          </a:xfrm>
          <a:custGeom>
            <a:avLst/>
            <a:gdLst/>
            <a:ahLst/>
            <a:cxnLst/>
            <a:rect l="l" t="t" r="r" b="b"/>
            <a:pathLst>
              <a:path w="1941829" h="1327150">
                <a:moveTo>
                  <a:pt x="0" y="0"/>
                </a:moveTo>
                <a:lnTo>
                  <a:pt x="1941547" y="1326746"/>
                </a:lnTo>
                <a:lnTo>
                  <a:pt x="1941547" y="0"/>
                </a:lnTo>
                <a:lnTo>
                  <a:pt x="0" y="0"/>
                </a:lnTo>
                <a:close/>
              </a:path>
            </a:pathLst>
          </a:custGeom>
          <a:ln w="13267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72569" y="537666"/>
            <a:ext cx="468122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Контактная</a:t>
            </a:r>
            <a:r>
              <a:rPr spc="-65" dirty="0"/>
              <a:t> </a:t>
            </a:r>
            <a:r>
              <a:rPr dirty="0"/>
              <a:t>информация</a:t>
            </a:r>
          </a:p>
        </p:txBody>
      </p:sp>
      <p:sp>
        <p:nvSpPr>
          <p:cNvPr id="7" name="object 7"/>
          <p:cNvSpPr/>
          <p:nvPr/>
        </p:nvSpPr>
        <p:spPr>
          <a:xfrm>
            <a:off x="8048243" y="4367275"/>
            <a:ext cx="1737359" cy="1734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8659" y="5936996"/>
            <a:ext cx="6190488" cy="4358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06916" y="2293068"/>
            <a:ext cx="5194935" cy="3461385"/>
          </a:xfrm>
          <a:custGeom>
            <a:avLst/>
            <a:gdLst/>
            <a:ahLst/>
            <a:cxnLst/>
            <a:rect l="l" t="t" r="r" b="b"/>
            <a:pathLst>
              <a:path w="5194935" h="3461385">
                <a:moveTo>
                  <a:pt x="5021610" y="0"/>
                </a:moveTo>
                <a:lnTo>
                  <a:pt x="173154" y="0"/>
                </a:lnTo>
                <a:lnTo>
                  <a:pt x="127260" y="6209"/>
                </a:lnTo>
                <a:lnTo>
                  <a:pt x="85934" y="23713"/>
                </a:lnTo>
                <a:lnTo>
                  <a:pt x="50863" y="50834"/>
                </a:lnTo>
                <a:lnTo>
                  <a:pt x="23727" y="85886"/>
                </a:lnTo>
                <a:lnTo>
                  <a:pt x="6212" y="127187"/>
                </a:lnTo>
                <a:lnTo>
                  <a:pt x="0" y="173056"/>
                </a:lnTo>
                <a:lnTo>
                  <a:pt x="0" y="3288018"/>
                </a:lnTo>
                <a:lnTo>
                  <a:pt x="6212" y="3333887"/>
                </a:lnTo>
                <a:lnTo>
                  <a:pt x="23727" y="3375188"/>
                </a:lnTo>
                <a:lnTo>
                  <a:pt x="50863" y="3410239"/>
                </a:lnTo>
                <a:lnTo>
                  <a:pt x="85934" y="3437359"/>
                </a:lnTo>
                <a:lnTo>
                  <a:pt x="127260" y="3454864"/>
                </a:lnTo>
                <a:lnTo>
                  <a:pt x="173154" y="3461073"/>
                </a:lnTo>
                <a:lnTo>
                  <a:pt x="5021610" y="3461073"/>
                </a:lnTo>
                <a:lnTo>
                  <a:pt x="5067507" y="3454864"/>
                </a:lnTo>
                <a:lnTo>
                  <a:pt x="5108834" y="3437359"/>
                </a:lnTo>
                <a:lnTo>
                  <a:pt x="5143907" y="3410239"/>
                </a:lnTo>
                <a:lnTo>
                  <a:pt x="5171044" y="3375188"/>
                </a:lnTo>
                <a:lnTo>
                  <a:pt x="5188561" y="3333887"/>
                </a:lnTo>
                <a:lnTo>
                  <a:pt x="5194772" y="3288018"/>
                </a:lnTo>
                <a:lnTo>
                  <a:pt x="5194772" y="173056"/>
                </a:lnTo>
                <a:lnTo>
                  <a:pt x="5188561" y="127187"/>
                </a:lnTo>
                <a:lnTo>
                  <a:pt x="5171044" y="85886"/>
                </a:lnTo>
                <a:lnTo>
                  <a:pt x="5143907" y="50834"/>
                </a:lnTo>
                <a:lnTo>
                  <a:pt x="5108834" y="23713"/>
                </a:lnTo>
                <a:lnTo>
                  <a:pt x="5067507" y="6209"/>
                </a:lnTo>
                <a:lnTo>
                  <a:pt x="5021610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53234" y="2639173"/>
            <a:ext cx="415925" cy="415925"/>
          </a:xfrm>
          <a:custGeom>
            <a:avLst/>
            <a:gdLst/>
            <a:ahLst/>
            <a:cxnLst/>
            <a:rect l="l" t="t" r="r" b="b"/>
            <a:pathLst>
              <a:path w="415925" h="415925">
                <a:moveTo>
                  <a:pt x="346316" y="0"/>
                </a:moveTo>
                <a:lnTo>
                  <a:pt x="69263" y="0"/>
                </a:lnTo>
                <a:lnTo>
                  <a:pt x="42368" y="5462"/>
                </a:lnTo>
                <a:lnTo>
                  <a:pt x="20345" y="20333"/>
                </a:lnTo>
                <a:lnTo>
                  <a:pt x="5464" y="42344"/>
                </a:lnTo>
                <a:lnTo>
                  <a:pt x="0" y="69221"/>
                </a:lnTo>
                <a:lnTo>
                  <a:pt x="0" y="346106"/>
                </a:lnTo>
                <a:lnTo>
                  <a:pt x="5464" y="372983"/>
                </a:lnTo>
                <a:lnTo>
                  <a:pt x="20345" y="394994"/>
                </a:lnTo>
                <a:lnTo>
                  <a:pt x="42368" y="409867"/>
                </a:lnTo>
                <a:lnTo>
                  <a:pt x="69263" y="415328"/>
                </a:lnTo>
                <a:lnTo>
                  <a:pt x="346316" y="415328"/>
                </a:lnTo>
                <a:lnTo>
                  <a:pt x="373209" y="409867"/>
                </a:lnTo>
                <a:lnTo>
                  <a:pt x="395234" y="394994"/>
                </a:lnTo>
                <a:lnTo>
                  <a:pt x="410114" y="372983"/>
                </a:lnTo>
                <a:lnTo>
                  <a:pt x="415580" y="346106"/>
                </a:lnTo>
                <a:lnTo>
                  <a:pt x="415580" y="69221"/>
                </a:lnTo>
                <a:lnTo>
                  <a:pt x="410114" y="42344"/>
                </a:lnTo>
                <a:lnTo>
                  <a:pt x="395234" y="20333"/>
                </a:lnTo>
                <a:lnTo>
                  <a:pt x="373209" y="5462"/>
                </a:lnTo>
                <a:lnTo>
                  <a:pt x="346316" y="0"/>
                </a:lnTo>
                <a:close/>
              </a:path>
            </a:pathLst>
          </a:custGeom>
          <a:solidFill>
            <a:srgbClr val="F86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22497" y="2846840"/>
            <a:ext cx="163830" cy="92710"/>
          </a:xfrm>
          <a:custGeom>
            <a:avLst/>
            <a:gdLst/>
            <a:ahLst/>
            <a:cxnLst/>
            <a:rect l="l" t="t" r="r" b="b"/>
            <a:pathLst>
              <a:path w="163830" h="92710">
                <a:moveTo>
                  <a:pt x="149494" y="0"/>
                </a:moveTo>
                <a:lnTo>
                  <a:pt x="43289" y="0"/>
                </a:lnTo>
                <a:lnTo>
                  <a:pt x="26443" y="3401"/>
                </a:lnTo>
                <a:lnTo>
                  <a:pt x="12682" y="12674"/>
                </a:lnTo>
                <a:lnTo>
                  <a:pt x="3403" y="26427"/>
                </a:lnTo>
                <a:lnTo>
                  <a:pt x="0" y="43262"/>
                </a:lnTo>
                <a:lnTo>
                  <a:pt x="0" y="88371"/>
                </a:lnTo>
                <a:lnTo>
                  <a:pt x="3928" y="92297"/>
                </a:lnTo>
                <a:lnTo>
                  <a:pt x="115437" y="92297"/>
                </a:lnTo>
                <a:lnTo>
                  <a:pt x="115437" y="66338"/>
                </a:lnTo>
                <a:lnTo>
                  <a:pt x="118290" y="50956"/>
                </a:lnTo>
                <a:lnTo>
                  <a:pt x="126131" y="38028"/>
                </a:lnTo>
                <a:lnTo>
                  <a:pt x="137888" y="28585"/>
                </a:lnTo>
                <a:lnTo>
                  <a:pt x="152493" y="23652"/>
                </a:lnTo>
                <a:lnTo>
                  <a:pt x="154804" y="16958"/>
                </a:lnTo>
                <a:lnTo>
                  <a:pt x="158614" y="10957"/>
                </a:lnTo>
                <a:lnTo>
                  <a:pt x="163691" y="6229"/>
                </a:lnTo>
                <a:lnTo>
                  <a:pt x="157114" y="2303"/>
                </a:lnTo>
                <a:lnTo>
                  <a:pt x="1494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0492" y="2706115"/>
            <a:ext cx="128016" cy="118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66764" y="2892986"/>
            <a:ext cx="127635" cy="39370"/>
          </a:xfrm>
          <a:custGeom>
            <a:avLst/>
            <a:gdLst/>
            <a:ahLst/>
            <a:cxnLst/>
            <a:rect l="l" t="t" r="r" b="b"/>
            <a:pathLst>
              <a:path w="127635" h="39369">
                <a:moveTo>
                  <a:pt x="118263" y="0"/>
                </a:moveTo>
                <a:lnTo>
                  <a:pt x="8785" y="0"/>
                </a:lnTo>
                <a:lnTo>
                  <a:pt x="3670" y="2367"/>
                </a:lnTo>
                <a:lnTo>
                  <a:pt x="0" y="6150"/>
                </a:lnTo>
                <a:lnTo>
                  <a:pt x="63524" y="39273"/>
                </a:lnTo>
                <a:lnTo>
                  <a:pt x="127049" y="6150"/>
                </a:lnTo>
                <a:lnTo>
                  <a:pt x="123381" y="2367"/>
                </a:lnTo>
                <a:lnTo>
                  <a:pt x="1182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95656" y="2864144"/>
            <a:ext cx="69215" cy="29209"/>
          </a:xfrm>
          <a:custGeom>
            <a:avLst/>
            <a:gdLst/>
            <a:ahLst/>
            <a:cxnLst/>
            <a:rect l="l" t="t" r="r" b="b"/>
            <a:pathLst>
              <a:path w="69214" h="29210">
                <a:moveTo>
                  <a:pt x="49062" y="0"/>
                </a:moveTo>
                <a:lnTo>
                  <a:pt x="20200" y="0"/>
                </a:lnTo>
                <a:lnTo>
                  <a:pt x="12345" y="1588"/>
                </a:lnTo>
                <a:lnTo>
                  <a:pt x="5924" y="5918"/>
                </a:lnTo>
                <a:lnTo>
                  <a:pt x="1590" y="12336"/>
                </a:lnTo>
                <a:lnTo>
                  <a:pt x="0" y="20189"/>
                </a:lnTo>
                <a:lnTo>
                  <a:pt x="0" y="28841"/>
                </a:lnTo>
                <a:lnTo>
                  <a:pt x="17316" y="28841"/>
                </a:lnTo>
                <a:lnTo>
                  <a:pt x="17316" y="18600"/>
                </a:lnTo>
                <a:lnTo>
                  <a:pt x="18611" y="17306"/>
                </a:lnTo>
                <a:lnTo>
                  <a:pt x="68680" y="17306"/>
                </a:lnTo>
                <a:lnTo>
                  <a:pt x="67674" y="12336"/>
                </a:lnTo>
                <a:lnTo>
                  <a:pt x="63341" y="5918"/>
                </a:lnTo>
                <a:lnTo>
                  <a:pt x="56920" y="1588"/>
                </a:lnTo>
                <a:lnTo>
                  <a:pt x="49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61025" y="2915659"/>
            <a:ext cx="139065" cy="69850"/>
          </a:xfrm>
          <a:custGeom>
            <a:avLst/>
            <a:gdLst/>
            <a:ahLst/>
            <a:cxnLst/>
            <a:rect l="l" t="t" r="r" b="b"/>
            <a:pathLst>
              <a:path w="139064" h="69850">
                <a:moveTo>
                  <a:pt x="0" y="0"/>
                </a:moveTo>
                <a:lnTo>
                  <a:pt x="0" y="49434"/>
                </a:lnTo>
                <a:lnTo>
                  <a:pt x="1590" y="57287"/>
                </a:lnTo>
                <a:lnTo>
                  <a:pt x="5922" y="63704"/>
                </a:lnTo>
                <a:lnTo>
                  <a:pt x="12344" y="68033"/>
                </a:lnTo>
                <a:lnTo>
                  <a:pt x="20201" y="69622"/>
                </a:lnTo>
                <a:lnTo>
                  <a:pt x="118327" y="69622"/>
                </a:lnTo>
                <a:lnTo>
                  <a:pt x="126184" y="68033"/>
                </a:lnTo>
                <a:lnTo>
                  <a:pt x="132605" y="63704"/>
                </a:lnTo>
                <a:lnTo>
                  <a:pt x="136939" y="57287"/>
                </a:lnTo>
                <a:lnTo>
                  <a:pt x="138529" y="49434"/>
                </a:lnTo>
                <a:lnTo>
                  <a:pt x="138529" y="35333"/>
                </a:lnTo>
                <a:lnTo>
                  <a:pt x="67764" y="353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31788" y="2915659"/>
            <a:ext cx="67945" cy="35560"/>
          </a:xfrm>
          <a:custGeom>
            <a:avLst/>
            <a:gdLst/>
            <a:ahLst/>
            <a:cxnLst/>
            <a:rect l="l" t="t" r="r" b="b"/>
            <a:pathLst>
              <a:path w="67944" h="35560">
                <a:moveTo>
                  <a:pt x="67765" y="0"/>
                </a:moveTo>
                <a:lnTo>
                  <a:pt x="0" y="35333"/>
                </a:lnTo>
                <a:lnTo>
                  <a:pt x="67765" y="35333"/>
                </a:lnTo>
                <a:lnTo>
                  <a:pt x="677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41974" y="2639173"/>
            <a:ext cx="3913504" cy="692785"/>
          </a:xfrm>
          <a:custGeom>
            <a:avLst/>
            <a:gdLst/>
            <a:ahLst/>
            <a:cxnLst/>
            <a:rect l="l" t="t" r="r" b="b"/>
            <a:pathLst>
              <a:path w="3913504" h="692785">
                <a:moveTo>
                  <a:pt x="3844133" y="0"/>
                </a:moveTo>
                <a:lnTo>
                  <a:pt x="69264" y="0"/>
                </a:lnTo>
                <a:lnTo>
                  <a:pt x="42369" y="5462"/>
                </a:lnTo>
                <a:lnTo>
                  <a:pt x="20346" y="20333"/>
                </a:lnTo>
                <a:lnTo>
                  <a:pt x="5464" y="42344"/>
                </a:lnTo>
                <a:lnTo>
                  <a:pt x="0" y="69222"/>
                </a:lnTo>
                <a:lnTo>
                  <a:pt x="0" y="622994"/>
                </a:lnTo>
                <a:lnTo>
                  <a:pt x="5464" y="649872"/>
                </a:lnTo>
                <a:lnTo>
                  <a:pt x="20346" y="671882"/>
                </a:lnTo>
                <a:lnTo>
                  <a:pt x="42369" y="686755"/>
                </a:lnTo>
                <a:lnTo>
                  <a:pt x="69264" y="692217"/>
                </a:lnTo>
                <a:lnTo>
                  <a:pt x="3844133" y="692217"/>
                </a:lnTo>
                <a:lnTo>
                  <a:pt x="3871028" y="686755"/>
                </a:lnTo>
                <a:lnTo>
                  <a:pt x="3893051" y="671882"/>
                </a:lnTo>
                <a:lnTo>
                  <a:pt x="3907932" y="649872"/>
                </a:lnTo>
                <a:lnTo>
                  <a:pt x="3913397" y="622994"/>
                </a:lnTo>
                <a:lnTo>
                  <a:pt x="3913397" y="69222"/>
                </a:lnTo>
                <a:lnTo>
                  <a:pt x="3907932" y="42344"/>
                </a:lnTo>
                <a:lnTo>
                  <a:pt x="3893051" y="20333"/>
                </a:lnTo>
                <a:lnTo>
                  <a:pt x="3871028" y="5462"/>
                </a:lnTo>
                <a:lnTo>
                  <a:pt x="38441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41974" y="3815940"/>
            <a:ext cx="3913504" cy="415925"/>
          </a:xfrm>
          <a:custGeom>
            <a:avLst/>
            <a:gdLst/>
            <a:ahLst/>
            <a:cxnLst/>
            <a:rect l="l" t="t" r="r" b="b"/>
            <a:pathLst>
              <a:path w="3913504" h="415925">
                <a:moveTo>
                  <a:pt x="3844133" y="0"/>
                </a:moveTo>
                <a:lnTo>
                  <a:pt x="69264" y="0"/>
                </a:lnTo>
                <a:lnTo>
                  <a:pt x="42369" y="5462"/>
                </a:lnTo>
                <a:lnTo>
                  <a:pt x="20346" y="20333"/>
                </a:lnTo>
                <a:lnTo>
                  <a:pt x="5464" y="42343"/>
                </a:lnTo>
                <a:lnTo>
                  <a:pt x="0" y="69221"/>
                </a:lnTo>
                <a:lnTo>
                  <a:pt x="0" y="346106"/>
                </a:lnTo>
                <a:lnTo>
                  <a:pt x="5464" y="372983"/>
                </a:lnTo>
                <a:lnTo>
                  <a:pt x="20346" y="394992"/>
                </a:lnTo>
                <a:lnTo>
                  <a:pt x="42369" y="409864"/>
                </a:lnTo>
                <a:lnTo>
                  <a:pt x="69264" y="415326"/>
                </a:lnTo>
                <a:lnTo>
                  <a:pt x="3844133" y="415326"/>
                </a:lnTo>
                <a:lnTo>
                  <a:pt x="3871028" y="409864"/>
                </a:lnTo>
                <a:lnTo>
                  <a:pt x="3893051" y="394992"/>
                </a:lnTo>
                <a:lnTo>
                  <a:pt x="3907932" y="372983"/>
                </a:lnTo>
                <a:lnTo>
                  <a:pt x="3913397" y="346106"/>
                </a:lnTo>
                <a:lnTo>
                  <a:pt x="3913397" y="69221"/>
                </a:lnTo>
                <a:lnTo>
                  <a:pt x="3907932" y="42343"/>
                </a:lnTo>
                <a:lnTo>
                  <a:pt x="3893051" y="20333"/>
                </a:lnTo>
                <a:lnTo>
                  <a:pt x="3871028" y="5462"/>
                </a:lnTo>
                <a:lnTo>
                  <a:pt x="38441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41974" y="4404323"/>
            <a:ext cx="3913504" cy="415925"/>
          </a:xfrm>
          <a:custGeom>
            <a:avLst/>
            <a:gdLst/>
            <a:ahLst/>
            <a:cxnLst/>
            <a:rect l="l" t="t" r="r" b="b"/>
            <a:pathLst>
              <a:path w="3913504" h="415925">
                <a:moveTo>
                  <a:pt x="3844133" y="0"/>
                </a:moveTo>
                <a:lnTo>
                  <a:pt x="69264" y="0"/>
                </a:lnTo>
                <a:lnTo>
                  <a:pt x="42369" y="5462"/>
                </a:lnTo>
                <a:lnTo>
                  <a:pt x="20346" y="20333"/>
                </a:lnTo>
                <a:lnTo>
                  <a:pt x="5464" y="42344"/>
                </a:lnTo>
                <a:lnTo>
                  <a:pt x="0" y="69221"/>
                </a:lnTo>
                <a:lnTo>
                  <a:pt x="0" y="346106"/>
                </a:lnTo>
                <a:lnTo>
                  <a:pt x="5464" y="372983"/>
                </a:lnTo>
                <a:lnTo>
                  <a:pt x="20346" y="394994"/>
                </a:lnTo>
                <a:lnTo>
                  <a:pt x="42369" y="409865"/>
                </a:lnTo>
                <a:lnTo>
                  <a:pt x="69264" y="415326"/>
                </a:lnTo>
                <a:lnTo>
                  <a:pt x="3844133" y="415326"/>
                </a:lnTo>
                <a:lnTo>
                  <a:pt x="3871028" y="409865"/>
                </a:lnTo>
                <a:lnTo>
                  <a:pt x="3893051" y="394994"/>
                </a:lnTo>
                <a:lnTo>
                  <a:pt x="3907932" y="372983"/>
                </a:lnTo>
                <a:lnTo>
                  <a:pt x="3913397" y="346106"/>
                </a:lnTo>
                <a:lnTo>
                  <a:pt x="3913397" y="69221"/>
                </a:lnTo>
                <a:lnTo>
                  <a:pt x="3907932" y="42344"/>
                </a:lnTo>
                <a:lnTo>
                  <a:pt x="3893051" y="20333"/>
                </a:lnTo>
                <a:lnTo>
                  <a:pt x="3871028" y="5462"/>
                </a:lnTo>
                <a:lnTo>
                  <a:pt x="38441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41974" y="4992706"/>
            <a:ext cx="3913504" cy="415925"/>
          </a:xfrm>
          <a:custGeom>
            <a:avLst/>
            <a:gdLst/>
            <a:ahLst/>
            <a:cxnLst/>
            <a:rect l="l" t="t" r="r" b="b"/>
            <a:pathLst>
              <a:path w="3913504" h="415925">
                <a:moveTo>
                  <a:pt x="3844133" y="0"/>
                </a:moveTo>
                <a:lnTo>
                  <a:pt x="69264" y="0"/>
                </a:lnTo>
                <a:lnTo>
                  <a:pt x="42369" y="5462"/>
                </a:lnTo>
                <a:lnTo>
                  <a:pt x="20346" y="20333"/>
                </a:lnTo>
                <a:lnTo>
                  <a:pt x="5464" y="42343"/>
                </a:lnTo>
                <a:lnTo>
                  <a:pt x="0" y="69220"/>
                </a:lnTo>
                <a:lnTo>
                  <a:pt x="0" y="346106"/>
                </a:lnTo>
                <a:lnTo>
                  <a:pt x="5464" y="372983"/>
                </a:lnTo>
                <a:lnTo>
                  <a:pt x="20346" y="394994"/>
                </a:lnTo>
                <a:lnTo>
                  <a:pt x="42369" y="409865"/>
                </a:lnTo>
                <a:lnTo>
                  <a:pt x="69264" y="415328"/>
                </a:lnTo>
                <a:lnTo>
                  <a:pt x="3844133" y="415328"/>
                </a:lnTo>
                <a:lnTo>
                  <a:pt x="3871028" y="409865"/>
                </a:lnTo>
                <a:lnTo>
                  <a:pt x="3893051" y="394994"/>
                </a:lnTo>
                <a:lnTo>
                  <a:pt x="3907932" y="372983"/>
                </a:lnTo>
                <a:lnTo>
                  <a:pt x="3913397" y="346106"/>
                </a:lnTo>
                <a:lnTo>
                  <a:pt x="3913397" y="69220"/>
                </a:lnTo>
                <a:lnTo>
                  <a:pt x="3907932" y="42343"/>
                </a:lnTo>
                <a:lnTo>
                  <a:pt x="3893051" y="20333"/>
                </a:lnTo>
                <a:lnTo>
                  <a:pt x="3871028" y="5462"/>
                </a:lnTo>
                <a:lnTo>
                  <a:pt x="38441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53234" y="3815940"/>
            <a:ext cx="415925" cy="415925"/>
          </a:xfrm>
          <a:custGeom>
            <a:avLst/>
            <a:gdLst/>
            <a:ahLst/>
            <a:cxnLst/>
            <a:rect l="l" t="t" r="r" b="b"/>
            <a:pathLst>
              <a:path w="415925" h="415925">
                <a:moveTo>
                  <a:pt x="346316" y="0"/>
                </a:moveTo>
                <a:lnTo>
                  <a:pt x="69263" y="0"/>
                </a:lnTo>
                <a:lnTo>
                  <a:pt x="42368" y="5462"/>
                </a:lnTo>
                <a:lnTo>
                  <a:pt x="20345" y="20333"/>
                </a:lnTo>
                <a:lnTo>
                  <a:pt x="5464" y="42343"/>
                </a:lnTo>
                <a:lnTo>
                  <a:pt x="0" y="69221"/>
                </a:lnTo>
                <a:lnTo>
                  <a:pt x="0" y="346106"/>
                </a:lnTo>
                <a:lnTo>
                  <a:pt x="5464" y="372983"/>
                </a:lnTo>
                <a:lnTo>
                  <a:pt x="20345" y="394992"/>
                </a:lnTo>
                <a:lnTo>
                  <a:pt x="42368" y="409864"/>
                </a:lnTo>
                <a:lnTo>
                  <a:pt x="69263" y="415326"/>
                </a:lnTo>
                <a:lnTo>
                  <a:pt x="346316" y="415326"/>
                </a:lnTo>
                <a:lnTo>
                  <a:pt x="373209" y="409864"/>
                </a:lnTo>
                <a:lnTo>
                  <a:pt x="395234" y="394992"/>
                </a:lnTo>
                <a:lnTo>
                  <a:pt x="410114" y="372983"/>
                </a:lnTo>
                <a:lnTo>
                  <a:pt x="415580" y="346106"/>
                </a:lnTo>
                <a:lnTo>
                  <a:pt x="415580" y="69221"/>
                </a:lnTo>
                <a:lnTo>
                  <a:pt x="410114" y="42343"/>
                </a:lnTo>
                <a:lnTo>
                  <a:pt x="395234" y="20333"/>
                </a:lnTo>
                <a:lnTo>
                  <a:pt x="373209" y="5462"/>
                </a:lnTo>
                <a:lnTo>
                  <a:pt x="346316" y="0"/>
                </a:lnTo>
                <a:close/>
              </a:path>
            </a:pathLst>
          </a:custGeom>
          <a:solidFill>
            <a:srgbClr val="F86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61050" y="3952239"/>
            <a:ext cx="138430" cy="49530"/>
          </a:xfrm>
          <a:custGeom>
            <a:avLst/>
            <a:gdLst/>
            <a:ahLst/>
            <a:cxnLst/>
            <a:rect l="l" t="t" r="r" b="b"/>
            <a:pathLst>
              <a:path w="138430" h="49529">
                <a:moveTo>
                  <a:pt x="134072" y="0"/>
                </a:moveTo>
                <a:lnTo>
                  <a:pt x="0" y="0"/>
                </a:lnTo>
                <a:lnTo>
                  <a:pt x="18798" y="1604"/>
                </a:lnTo>
                <a:lnTo>
                  <a:pt x="35492" y="5360"/>
                </a:lnTo>
                <a:lnTo>
                  <a:pt x="49190" y="9994"/>
                </a:lnTo>
                <a:lnTo>
                  <a:pt x="59001" y="14229"/>
                </a:lnTo>
                <a:lnTo>
                  <a:pt x="57109" y="21414"/>
                </a:lnTo>
                <a:lnTo>
                  <a:pt x="55787" y="28525"/>
                </a:lnTo>
                <a:lnTo>
                  <a:pt x="57575" y="35342"/>
                </a:lnTo>
                <a:lnTo>
                  <a:pt x="66315" y="45853"/>
                </a:lnTo>
                <a:lnTo>
                  <a:pt x="72802" y="48891"/>
                </a:lnTo>
                <a:lnTo>
                  <a:pt x="114360" y="48933"/>
                </a:lnTo>
                <a:lnTo>
                  <a:pt x="121619" y="47797"/>
                </a:lnTo>
                <a:lnTo>
                  <a:pt x="127979" y="44592"/>
                </a:lnTo>
                <a:lnTo>
                  <a:pt x="133018" y="39620"/>
                </a:lnTo>
                <a:lnTo>
                  <a:pt x="136314" y="33186"/>
                </a:lnTo>
                <a:lnTo>
                  <a:pt x="138419" y="22189"/>
                </a:lnTo>
                <a:lnTo>
                  <a:pt x="137695" y="11135"/>
                </a:lnTo>
                <a:lnTo>
                  <a:pt x="134175" y="172"/>
                </a:lnTo>
                <a:lnTo>
                  <a:pt x="1340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22596" y="3890083"/>
            <a:ext cx="273050" cy="111125"/>
          </a:xfrm>
          <a:custGeom>
            <a:avLst/>
            <a:gdLst/>
            <a:ahLst/>
            <a:cxnLst/>
            <a:rect l="l" t="t" r="r" b="b"/>
            <a:pathLst>
              <a:path w="273050" h="111125">
                <a:moveTo>
                  <a:pt x="138560" y="0"/>
                </a:moveTo>
                <a:lnTo>
                  <a:pt x="99923" y="3638"/>
                </a:lnTo>
                <a:lnTo>
                  <a:pt x="63135" y="14235"/>
                </a:lnTo>
                <a:lnTo>
                  <a:pt x="20038" y="40600"/>
                </a:lnTo>
                <a:lnTo>
                  <a:pt x="0" y="83571"/>
                </a:lnTo>
                <a:lnTo>
                  <a:pt x="60" y="84345"/>
                </a:lnTo>
                <a:lnTo>
                  <a:pt x="65535" y="110736"/>
                </a:lnTo>
                <a:lnTo>
                  <a:pt x="72019" y="107717"/>
                </a:lnTo>
                <a:lnTo>
                  <a:pt x="80783" y="97237"/>
                </a:lnTo>
                <a:lnTo>
                  <a:pt x="82591" y="90430"/>
                </a:lnTo>
                <a:lnTo>
                  <a:pt x="81346" y="83571"/>
                </a:lnTo>
                <a:lnTo>
                  <a:pt x="79429" y="76108"/>
                </a:lnTo>
                <a:lnTo>
                  <a:pt x="89237" y="71879"/>
                </a:lnTo>
                <a:lnTo>
                  <a:pt x="102939" y="67274"/>
                </a:lnTo>
                <a:lnTo>
                  <a:pt x="119641" y="63599"/>
                </a:lnTo>
                <a:lnTo>
                  <a:pt x="138454" y="62156"/>
                </a:lnTo>
                <a:lnTo>
                  <a:pt x="272526" y="62156"/>
                </a:lnTo>
                <a:lnTo>
                  <a:pt x="266339" y="51614"/>
                </a:lnTo>
                <a:lnTo>
                  <a:pt x="230390" y="22152"/>
                </a:lnTo>
                <a:lnTo>
                  <a:pt x="196013" y="8290"/>
                </a:lnTo>
                <a:lnTo>
                  <a:pt x="157871" y="969"/>
                </a:lnTo>
                <a:lnTo>
                  <a:pt x="1385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50492" y="3986275"/>
            <a:ext cx="222504" cy="1737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53234" y="4404323"/>
            <a:ext cx="415925" cy="415925"/>
          </a:xfrm>
          <a:custGeom>
            <a:avLst/>
            <a:gdLst/>
            <a:ahLst/>
            <a:cxnLst/>
            <a:rect l="l" t="t" r="r" b="b"/>
            <a:pathLst>
              <a:path w="415925" h="415925">
                <a:moveTo>
                  <a:pt x="346316" y="0"/>
                </a:moveTo>
                <a:lnTo>
                  <a:pt x="69263" y="0"/>
                </a:lnTo>
                <a:lnTo>
                  <a:pt x="42368" y="5462"/>
                </a:lnTo>
                <a:lnTo>
                  <a:pt x="20345" y="20333"/>
                </a:lnTo>
                <a:lnTo>
                  <a:pt x="5464" y="42344"/>
                </a:lnTo>
                <a:lnTo>
                  <a:pt x="0" y="69221"/>
                </a:lnTo>
                <a:lnTo>
                  <a:pt x="0" y="346106"/>
                </a:lnTo>
                <a:lnTo>
                  <a:pt x="5464" y="372983"/>
                </a:lnTo>
                <a:lnTo>
                  <a:pt x="20345" y="394994"/>
                </a:lnTo>
                <a:lnTo>
                  <a:pt x="42368" y="409865"/>
                </a:lnTo>
                <a:lnTo>
                  <a:pt x="69263" y="415326"/>
                </a:lnTo>
                <a:lnTo>
                  <a:pt x="346316" y="415326"/>
                </a:lnTo>
                <a:lnTo>
                  <a:pt x="373209" y="409865"/>
                </a:lnTo>
                <a:lnTo>
                  <a:pt x="395234" y="394994"/>
                </a:lnTo>
                <a:lnTo>
                  <a:pt x="410114" y="372983"/>
                </a:lnTo>
                <a:lnTo>
                  <a:pt x="415580" y="346106"/>
                </a:lnTo>
                <a:lnTo>
                  <a:pt x="415580" y="69221"/>
                </a:lnTo>
                <a:lnTo>
                  <a:pt x="410114" y="42344"/>
                </a:lnTo>
                <a:lnTo>
                  <a:pt x="395234" y="20333"/>
                </a:lnTo>
                <a:lnTo>
                  <a:pt x="373209" y="5462"/>
                </a:lnTo>
                <a:lnTo>
                  <a:pt x="346316" y="0"/>
                </a:lnTo>
                <a:close/>
              </a:path>
            </a:pathLst>
          </a:custGeom>
          <a:solidFill>
            <a:srgbClr val="F86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22134" y="4472634"/>
            <a:ext cx="278765" cy="278765"/>
          </a:xfrm>
          <a:custGeom>
            <a:avLst/>
            <a:gdLst/>
            <a:ahLst/>
            <a:cxnLst/>
            <a:rect l="l" t="t" r="r" b="b"/>
            <a:pathLst>
              <a:path w="278764" h="278764">
                <a:moveTo>
                  <a:pt x="64767" y="0"/>
                </a:moveTo>
                <a:lnTo>
                  <a:pt x="60363" y="2203"/>
                </a:lnTo>
                <a:lnTo>
                  <a:pt x="5657" y="27951"/>
                </a:lnTo>
                <a:lnTo>
                  <a:pt x="2098" y="29702"/>
                </a:lnTo>
                <a:lnTo>
                  <a:pt x="0" y="33488"/>
                </a:lnTo>
                <a:lnTo>
                  <a:pt x="403" y="37434"/>
                </a:lnTo>
                <a:lnTo>
                  <a:pt x="4945" y="64646"/>
                </a:lnTo>
                <a:lnTo>
                  <a:pt x="17071" y="102909"/>
                </a:lnTo>
                <a:lnTo>
                  <a:pt x="40994" y="148395"/>
                </a:lnTo>
                <a:lnTo>
                  <a:pt x="80920" y="197280"/>
                </a:lnTo>
                <a:lnTo>
                  <a:pt x="129829" y="237186"/>
                </a:lnTo>
                <a:lnTo>
                  <a:pt x="175342" y="261092"/>
                </a:lnTo>
                <a:lnTo>
                  <a:pt x="213629" y="273211"/>
                </a:lnTo>
                <a:lnTo>
                  <a:pt x="244815" y="278151"/>
                </a:lnTo>
                <a:lnTo>
                  <a:pt x="248603" y="276054"/>
                </a:lnTo>
                <a:lnTo>
                  <a:pt x="250356" y="272497"/>
                </a:lnTo>
                <a:lnTo>
                  <a:pt x="276119" y="217829"/>
                </a:lnTo>
                <a:lnTo>
                  <a:pt x="278314" y="213433"/>
                </a:lnTo>
                <a:lnTo>
                  <a:pt x="276819" y="208093"/>
                </a:lnTo>
                <a:lnTo>
                  <a:pt x="272656" y="205479"/>
                </a:lnTo>
                <a:lnTo>
                  <a:pt x="259886" y="197262"/>
                </a:lnTo>
                <a:lnTo>
                  <a:pt x="181516" y="197262"/>
                </a:lnTo>
                <a:lnTo>
                  <a:pt x="178584" y="196886"/>
                </a:lnTo>
                <a:lnTo>
                  <a:pt x="134684" y="179376"/>
                </a:lnTo>
                <a:lnTo>
                  <a:pt x="98855" y="143569"/>
                </a:lnTo>
                <a:lnTo>
                  <a:pt x="81334" y="99696"/>
                </a:lnTo>
                <a:lnTo>
                  <a:pt x="80957" y="96767"/>
                </a:lnTo>
                <a:lnTo>
                  <a:pt x="81969" y="93832"/>
                </a:lnTo>
                <a:lnTo>
                  <a:pt x="108612" y="67231"/>
                </a:lnTo>
                <a:lnTo>
                  <a:pt x="109169" y="62329"/>
                </a:lnTo>
                <a:lnTo>
                  <a:pt x="106812" y="58559"/>
                </a:lnTo>
                <a:lnTo>
                  <a:pt x="72736" y="5681"/>
                </a:lnTo>
                <a:lnTo>
                  <a:pt x="70129" y="1507"/>
                </a:lnTo>
                <a:lnTo>
                  <a:pt x="64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03650" y="4641711"/>
            <a:ext cx="78740" cy="28575"/>
          </a:xfrm>
          <a:custGeom>
            <a:avLst/>
            <a:gdLst/>
            <a:ahLst/>
            <a:cxnLst/>
            <a:rect l="l" t="t" r="r" b="b"/>
            <a:pathLst>
              <a:path w="78739" h="28575">
                <a:moveTo>
                  <a:pt x="34457" y="0"/>
                </a:moveTo>
                <a:lnTo>
                  <a:pt x="29557" y="549"/>
                </a:lnTo>
                <a:lnTo>
                  <a:pt x="2932" y="27175"/>
                </a:lnTo>
                <a:lnTo>
                  <a:pt x="0" y="28186"/>
                </a:lnTo>
                <a:lnTo>
                  <a:pt x="78370" y="28186"/>
                </a:lnTo>
                <a:lnTo>
                  <a:pt x="38229" y="2360"/>
                </a:lnTo>
                <a:lnTo>
                  <a:pt x="344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51076" y="4470907"/>
            <a:ext cx="149351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53234" y="4992706"/>
            <a:ext cx="415925" cy="415925"/>
          </a:xfrm>
          <a:custGeom>
            <a:avLst/>
            <a:gdLst/>
            <a:ahLst/>
            <a:cxnLst/>
            <a:rect l="l" t="t" r="r" b="b"/>
            <a:pathLst>
              <a:path w="415925" h="415925">
                <a:moveTo>
                  <a:pt x="346316" y="0"/>
                </a:moveTo>
                <a:lnTo>
                  <a:pt x="69263" y="0"/>
                </a:lnTo>
                <a:lnTo>
                  <a:pt x="42368" y="5462"/>
                </a:lnTo>
                <a:lnTo>
                  <a:pt x="20345" y="20333"/>
                </a:lnTo>
                <a:lnTo>
                  <a:pt x="5464" y="42343"/>
                </a:lnTo>
                <a:lnTo>
                  <a:pt x="0" y="69220"/>
                </a:lnTo>
                <a:lnTo>
                  <a:pt x="0" y="346106"/>
                </a:lnTo>
                <a:lnTo>
                  <a:pt x="5464" y="372983"/>
                </a:lnTo>
                <a:lnTo>
                  <a:pt x="20345" y="394994"/>
                </a:lnTo>
                <a:lnTo>
                  <a:pt x="42368" y="409865"/>
                </a:lnTo>
                <a:lnTo>
                  <a:pt x="69263" y="415328"/>
                </a:lnTo>
                <a:lnTo>
                  <a:pt x="346316" y="415328"/>
                </a:lnTo>
                <a:lnTo>
                  <a:pt x="373209" y="409865"/>
                </a:lnTo>
                <a:lnTo>
                  <a:pt x="395234" y="394994"/>
                </a:lnTo>
                <a:lnTo>
                  <a:pt x="410114" y="372983"/>
                </a:lnTo>
                <a:lnTo>
                  <a:pt x="415580" y="346106"/>
                </a:lnTo>
                <a:lnTo>
                  <a:pt x="415580" y="69220"/>
                </a:lnTo>
                <a:lnTo>
                  <a:pt x="410114" y="42343"/>
                </a:lnTo>
                <a:lnTo>
                  <a:pt x="395234" y="20333"/>
                </a:lnTo>
                <a:lnTo>
                  <a:pt x="373209" y="5462"/>
                </a:lnTo>
                <a:lnTo>
                  <a:pt x="346316" y="0"/>
                </a:lnTo>
                <a:close/>
              </a:path>
            </a:pathLst>
          </a:custGeom>
          <a:solidFill>
            <a:srgbClr val="F86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06150" y="5140285"/>
            <a:ext cx="93980" cy="120650"/>
          </a:xfrm>
          <a:custGeom>
            <a:avLst/>
            <a:gdLst/>
            <a:ahLst/>
            <a:cxnLst/>
            <a:rect l="l" t="t" r="r" b="b"/>
            <a:pathLst>
              <a:path w="93980" h="120650">
                <a:moveTo>
                  <a:pt x="93400" y="0"/>
                </a:moveTo>
                <a:lnTo>
                  <a:pt x="0" y="61503"/>
                </a:lnTo>
                <a:lnTo>
                  <a:pt x="93400" y="120515"/>
                </a:lnTo>
                <a:lnTo>
                  <a:pt x="93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22497" y="5140285"/>
            <a:ext cx="93980" cy="120650"/>
          </a:xfrm>
          <a:custGeom>
            <a:avLst/>
            <a:gdLst/>
            <a:ahLst/>
            <a:cxnLst/>
            <a:rect l="l" t="t" r="r" b="b"/>
            <a:pathLst>
              <a:path w="93980" h="120650">
                <a:moveTo>
                  <a:pt x="0" y="0"/>
                </a:moveTo>
                <a:lnTo>
                  <a:pt x="0" y="120515"/>
                </a:lnTo>
                <a:lnTo>
                  <a:pt x="93402" y="6150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23018" y="5105191"/>
            <a:ext cx="276225" cy="106045"/>
          </a:xfrm>
          <a:custGeom>
            <a:avLst/>
            <a:gdLst/>
            <a:ahLst/>
            <a:cxnLst/>
            <a:rect l="l" t="t" r="r" b="b"/>
            <a:pathLst>
              <a:path w="276225" h="106045">
                <a:moveTo>
                  <a:pt x="267859" y="0"/>
                </a:moveTo>
                <a:lnTo>
                  <a:pt x="8154" y="0"/>
                </a:lnTo>
                <a:lnTo>
                  <a:pt x="1296" y="6436"/>
                </a:lnTo>
                <a:lnTo>
                  <a:pt x="0" y="14725"/>
                </a:lnTo>
                <a:lnTo>
                  <a:pt x="138007" y="105597"/>
                </a:lnTo>
                <a:lnTo>
                  <a:pt x="276015" y="14725"/>
                </a:lnTo>
                <a:lnTo>
                  <a:pt x="274716" y="6436"/>
                </a:lnTo>
                <a:lnTo>
                  <a:pt x="2678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23052" y="5212224"/>
            <a:ext cx="276225" cy="83820"/>
          </a:xfrm>
          <a:custGeom>
            <a:avLst/>
            <a:gdLst/>
            <a:ahLst/>
            <a:cxnLst/>
            <a:rect l="l" t="t" r="r" b="b"/>
            <a:pathLst>
              <a:path w="276225" h="83820">
                <a:moveTo>
                  <a:pt x="108708" y="0"/>
                </a:moveTo>
                <a:lnTo>
                  <a:pt x="0" y="68719"/>
                </a:lnTo>
                <a:lnTo>
                  <a:pt x="1332" y="76939"/>
                </a:lnTo>
                <a:lnTo>
                  <a:pt x="8154" y="83324"/>
                </a:lnTo>
                <a:lnTo>
                  <a:pt x="267790" y="83324"/>
                </a:lnTo>
                <a:lnTo>
                  <a:pt x="274613" y="76939"/>
                </a:lnTo>
                <a:lnTo>
                  <a:pt x="275946" y="68719"/>
                </a:lnTo>
                <a:lnTo>
                  <a:pt x="195003" y="17565"/>
                </a:lnTo>
                <a:lnTo>
                  <a:pt x="136311" y="17565"/>
                </a:lnTo>
                <a:lnTo>
                  <a:pt x="134665" y="17096"/>
                </a:lnTo>
                <a:lnTo>
                  <a:pt x="1087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62688" y="5212240"/>
            <a:ext cx="55880" cy="17780"/>
          </a:xfrm>
          <a:custGeom>
            <a:avLst/>
            <a:gdLst/>
            <a:ahLst/>
            <a:cxnLst/>
            <a:rect l="l" t="t" r="r" b="b"/>
            <a:pathLst>
              <a:path w="55880" h="17779">
                <a:moveTo>
                  <a:pt x="27599" y="0"/>
                </a:moveTo>
                <a:lnTo>
                  <a:pt x="1643" y="17080"/>
                </a:lnTo>
                <a:lnTo>
                  <a:pt x="0" y="17548"/>
                </a:lnTo>
                <a:lnTo>
                  <a:pt x="55366" y="17548"/>
                </a:lnTo>
                <a:lnTo>
                  <a:pt x="275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287002" y="2616543"/>
            <a:ext cx="3353435" cy="61341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515"/>
              </a:spcBef>
            </a:pPr>
            <a:r>
              <a:rPr sz="1700" b="1" spc="-5" dirty="0">
                <a:solidFill>
                  <a:srgbClr val="151616"/>
                </a:solidFill>
                <a:latin typeface="Arial"/>
                <a:cs typeface="Arial"/>
              </a:rPr>
              <a:t>Элина </a:t>
            </a:r>
            <a:r>
              <a:rPr sz="1700" b="1" spc="10" dirty="0">
                <a:solidFill>
                  <a:srgbClr val="151616"/>
                </a:solidFill>
                <a:latin typeface="Arial"/>
                <a:cs typeface="Arial"/>
              </a:rPr>
              <a:t>Леонидовна</a:t>
            </a:r>
            <a:r>
              <a:rPr sz="1700" b="1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151616"/>
                </a:solidFill>
                <a:latin typeface="Arial"/>
                <a:cs typeface="Arial"/>
              </a:rPr>
              <a:t>Сидоренко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500" dirty="0">
                <a:solidFill>
                  <a:srgbClr val="151616"/>
                </a:solidFill>
                <a:latin typeface="Arial"/>
                <a:cs typeface="Arial"/>
              </a:rPr>
              <a:t>Генеральный</a:t>
            </a:r>
            <a:r>
              <a:rPr sz="1500" spc="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151616"/>
                </a:solidFill>
                <a:latin typeface="Arial"/>
                <a:cs typeface="Arial"/>
              </a:rPr>
              <a:t>директор</a:t>
            </a:r>
            <a:endParaRPr sz="15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290126" y="4455800"/>
            <a:ext cx="1854200" cy="854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5" dirty="0">
                <a:solidFill>
                  <a:srgbClr val="151616"/>
                </a:solidFill>
                <a:latin typeface="Arial"/>
                <a:cs typeface="Arial"/>
              </a:rPr>
              <a:t>+7 (915)</a:t>
            </a:r>
            <a:r>
              <a:rPr sz="17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151616"/>
                </a:solidFill>
                <a:latin typeface="Arial"/>
                <a:cs typeface="Arial"/>
              </a:rPr>
              <a:t>146-2052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00">
              <a:latin typeface="Times New Roman"/>
              <a:cs typeface="Times New Roman"/>
            </a:endParaRPr>
          </a:p>
          <a:p>
            <a:pPr marL="16510">
              <a:lnSpc>
                <a:spcPct val="100000"/>
              </a:lnSpc>
            </a:pPr>
            <a:r>
              <a:rPr sz="1700" spc="5" dirty="0">
                <a:solidFill>
                  <a:srgbClr val="151616"/>
                </a:solidFill>
                <a:latin typeface="Arial"/>
                <a:cs typeface="Arial"/>
                <a:hlinkClick r:id="rId8"/>
              </a:rPr>
              <a:t>ano@zabiznes.org</a:t>
            </a:r>
            <a:endParaRPr sz="17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266880" y="3882776"/>
            <a:ext cx="301561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5" dirty="0">
                <a:solidFill>
                  <a:srgbClr val="151616"/>
                </a:solidFill>
                <a:latin typeface="Arial"/>
                <a:cs typeface="Arial"/>
              </a:rPr>
              <a:t>+7 (495) 663-0223 (доб.</a:t>
            </a:r>
            <a:r>
              <a:rPr sz="17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151616"/>
                </a:solidFill>
                <a:latin typeface="Arial"/>
                <a:cs typeface="Arial"/>
              </a:rPr>
              <a:t>2071)</a:t>
            </a:r>
            <a:endParaRPr sz="17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037741" y="2575137"/>
            <a:ext cx="175577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60"/>
              </a:lnSpc>
              <a:spcBef>
                <a:spcPts val="100"/>
              </a:spcBef>
            </a:pPr>
            <a:r>
              <a:rPr sz="1100" spc="-30" dirty="0">
                <a:solidFill>
                  <a:srgbClr val="151616"/>
                </a:solidFill>
                <a:latin typeface="Arial"/>
                <a:cs typeface="Arial"/>
              </a:rPr>
              <a:t>Юридический</a:t>
            </a:r>
            <a:r>
              <a:rPr sz="1100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151616"/>
                </a:solidFill>
                <a:latin typeface="Arial"/>
                <a:cs typeface="Arial"/>
              </a:rPr>
              <a:t>адрес: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00"/>
              </a:lnSpc>
            </a:pPr>
            <a:r>
              <a:rPr sz="1100" b="1" spc="-20" dirty="0">
                <a:solidFill>
                  <a:srgbClr val="151616"/>
                </a:solidFill>
                <a:latin typeface="Arial"/>
                <a:cs typeface="Arial"/>
              </a:rPr>
              <a:t>АНО</a:t>
            </a:r>
            <a:r>
              <a:rPr sz="1100" b="1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b="1" spc="-40" dirty="0">
                <a:solidFill>
                  <a:srgbClr val="151616"/>
                </a:solidFill>
                <a:latin typeface="Arial"/>
                <a:cs typeface="Arial"/>
              </a:rPr>
              <a:t>«Платформа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200"/>
              </a:lnSpc>
              <a:spcBef>
                <a:spcPts val="80"/>
              </a:spcBef>
            </a:pPr>
            <a:r>
              <a:rPr sz="1100" b="1" spc="-20" dirty="0">
                <a:solidFill>
                  <a:srgbClr val="151616"/>
                </a:solidFill>
                <a:latin typeface="Arial"/>
                <a:cs typeface="Arial"/>
              </a:rPr>
              <a:t>по </a:t>
            </a:r>
            <a:r>
              <a:rPr sz="1100" b="1" spc="-30" dirty="0">
                <a:solidFill>
                  <a:srgbClr val="151616"/>
                </a:solidFill>
                <a:latin typeface="Arial"/>
                <a:cs typeface="Arial"/>
              </a:rPr>
              <a:t>работе </a:t>
            </a:r>
            <a:r>
              <a:rPr sz="1100" b="1" dirty="0">
                <a:solidFill>
                  <a:srgbClr val="151616"/>
                </a:solidFill>
                <a:latin typeface="Arial"/>
                <a:cs typeface="Arial"/>
              </a:rPr>
              <a:t>с</a:t>
            </a:r>
            <a:r>
              <a:rPr sz="1100" b="1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b="1" spc="-35" dirty="0">
                <a:solidFill>
                  <a:srgbClr val="151616"/>
                </a:solidFill>
                <a:latin typeface="Arial"/>
                <a:cs typeface="Arial"/>
              </a:rPr>
              <a:t>обращениями  предпринимателей»</a:t>
            </a:r>
            <a:endParaRPr sz="11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037741" y="3324945"/>
            <a:ext cx="1681480" cy="33337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320"/>
              </a:spcBef>
            </a:pPr>
            <a:r>
              <a:rPr sz="1100" spc="-30" dirty="0">
                <a:solidFill>
                  <a:srgbClr val="151616"/>
                </a:solidFill>
                <a:latin typeface="Arial"/>
                <a:cs typeface="Arial"/>
              </a:rPr>
              <a:t>109240, Москва,  </a:t>
            </a:r>
            <a:r>
              <a:rPr sz="1100" spc="-35" dirty="0">
                <a:solidFill>
                  <a:srgbClr val="151616"/>
                </a:solidFill>
                <a:latin typeface="Arial"/>
                <a:cs typeface="Arial"/>
              </a:rPr>
              <a:t>Котельническая </a:t>
            </a:r>
            <a:r>
              <a:rPr sz="1100" spc="-25" dirty="0">
                <a:solidFill>
                  <a:srgbClr val="151616"/>
                </a:solidFill>
                <a:latin typeface="Arial"/>
                <a:cs typeface="Arial"/>
              </a:rPr>
              <a:t>наб., </a:t>
            </a:r>
            <a:r>
              <a:rPr sz="1100" spc="-20" dirty="0">
                <a:solidFill>
                  <a:srgbClr val="151616"/>
                </a:solidFill>
                <a:latin typeface="Arial"/>
                <a:cs typeface="Arial"/>
              </a:rPr>
              <a:t>д.</a:t>
            </a:r>
            <a:r>
              <a:rPr sz="1100" spc="-1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151616"/>
                </a:solidFill>
                <a:latin typeface="Arial"/>
                <a:cs typeface="Arial"/>
              </a:rPr>
              <a:t>17</a:t>
            </a:r>
            <a:endParaRPr sz="11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037741" y="3757762"/>
            <a:ext cx="1372235" cy="342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50"/>
              </a:lnSpc>
              <a:spcBef>
                <a:spcPts val="100"/>
              </a:spcBef>
            </a:pPr>
            <a:r>
              <a:rPr sz="1100" spc="-25" dirty="0">
                <a:solidFill>
                  <a:srgbClr val="151616"/>
                </a:solidFill>
                <a:latin typeface="Arial"/>
                <a:cs typeface="Arial"/>
              </a:rPr>
              <a:t>ОГРН</a:t>
            </a:r>
            <a:r>
              <a:rPr sz="1100" spc="-1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spc="-40" dirty="0">
                <a:solidFill>
                  <a:srgbClr val="151616"/>
                </a:solidFill>
                <a:latin typeface="Arial"/>
                <a:cs typeface="Arial"/>
              </a:rPr>
              <a:t>1197700011321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50"/>
              </a:lnSpc>
            </a:pPr>
            <a:r>
              <a:rPr sz="1100" spc="-25" dirty="0">
                <a:solidFill>
                  <a:srgbClr val="151616"/>
                </a:solidFill>
                <a:latin typeface="Arial"/>
                <a:cs typeface="Arial"/>
              </a:rPr>
              <a:t>ИНН</a:t>
            </a:r>
            <a:r>
              <a:rPr sz="11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151616"/>
                </a:solidFill>
                <a:latin typeface="Arial"/>
                <a:cs typeface="Arial"/>
              </a:rPr>
              <a:t>9705135074</a:t>
            </a:r>
            <a:endParaRPr sz="11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05483" y="6906259"/>
            <a:ext cx="158496" cy="1584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05483" y="6695947"/>
            <a:ext cx="158496" cy="1584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05483" y="6482588"/>
            <a:ext cx="158496" cy="1584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461598" y="6390620"/>
            <a:ext cx="2230120" cy="65024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50"/>
              </a:spcBef>
            </a:pPr>
            <a:r>
              <a:rPr sz="1200" u="sng" spc="-2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https://instagram.com/zabiznes.rf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u="sng" spc="-3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https://facebook.com/zabiznes.org 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u="sng" spc="-2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https://vk.com/za_biznes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704588" y="6482588"/>
            <a:ext cx="158496" cy="1584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735067" y="6525259"/>
            <a:ext cx="88391" cy="731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683252" y="6705092"/>
            <a:ext cx="204215" cy="1402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4949880" y="6396716"/>
            <a:ext cx="2911420" cy="6065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1200" u="sng" spc="-2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https://t.me/zabiznesrf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lang="en-US" sz="1200" u="sng" spc="-2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https://www.youtube.com/channel/UC4DlTj9KGwITL0hqV5I6_CA?view_as=subscriber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9227819" y="313435"/>
            <a:ext cx="246888" cy="2468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560233" y="463018"/>
            <a:ext cx="43180" cy="17145"/>
          </a:xfrm>
          <a:custGeom>
            <a:avLst/>
            <a:gdLst/>
            <a:ahLst/>
            <a:cxnLst/>
            <a:rect l="l" t="t" r="r" b="b"/>
            <a:pathLst>
              <a:path w="43179" h="17145">
                <a:moveTo>
                  <a:pt x="0" y="0"/>
                </a:moveTo>
                <a:lnTo>
                  <a:pt x="19795" y="16946"/>
                </a:lnTo>
                <a:lnTo>
                  <a:pt x="30998" y="15041"/>
                </a:lnTo>
                <a:lnTo>
                  <a:pt x="39923" y="9673"/>
                </a:lnTo>
                <a:lnTo>
                  <a:pt x="42730" y="5718"/>
                </a:lnTo>
                <a:lnTo>
                  <a:pt x="8366" y="57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572071" y="406675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29" h="62229">
                <a:moveTo>
                  <a:pt x="31139" y="0"/>
                </a:moveTo>
                <a:lnTo>
                  <a:pt x="20612" y="0"/>
                </a:lnTo>
                <a:lnTo>
                  <a:pt x="23060" y="8166"/>
                </a:lnTo>
                <a:lnTo>
                  <a:pt x="23060" y="19394"/>
                </a:lnTo>
                <a:lnTo>
                  <a:pt x="17754" y="23886"/>
                </a:lnTo>
                <a:lnTo>
                  <a:pt x="0" y="23886"/>
                </a:lnTo>
                <a:lnTo>
                  <a:pt x="0" y="33888"/>
                </a:lnTo>
                <a:lnTo>
                  <a:pt x="18572" y="33888"/>
                </a:lnTo>
                <a:lnTo>
                  <a:pt x="24691" y="39403"/>
                </a:lnTo>
                <a:lnTo>
                  <a:pt x="24691" y="52876"/>
                </a:lnTo>
                <a:lnTo>
                  <a:pt x="19998" y="62062"/>
                </a:lnTo>
                <a:lnTo>
                  <a:pt x="30892" y="62062"/>
                </a:lnTo>
                <a:lnTo>
                  <a:pt x="33987" y="57701"/>
                </a:lnTo>
                <a:lnTo>
                  <a:pt x="36121" y="46954"/>
                </a:lnTo>
                <a:lnTo>
                  <a:pt x="36324" y="38994"/>
                </a:lnTo>
                <a:lnTo>
                  <a:pt x="31836" y="32050"/>
                </a:lnTo>
                <a:lnTo>
                  <a:pt x="24691" y="28173"/>
                </a:lnTo>
                <a:lnTo>
                  <a:pt x="31222" y="24702"/>
                </a:lnTo>
                <a:lnTo>
                  <a:pt x="34693" y="18171"/>
                </a:lnTo>
                <a:lnTo>
                  <a:pt x="34693" y="11432"/>
                </a:lnTo>
                <a:lnTo>
                  <a:pt x="32251" y="1259"/>
                </a:lnTo>
                <a:lnTo>
                  <a:pt x="311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558807" y="395449"/>
            <a:ext cx="44450" cy="16510"/>
          </a:xfrm>
          <a:custGeom>
            <a:avLst/>
            <a:gdLst/>
            <a:ahLst/>
            <a:cxnLst/>
            <a:rect l="l" t="t" r="r" b="b"/>
            <a:pathLst>
              <a:path w="44450" h="16509">
                <a:moveTo>
                  <a:pt x="22039" y="0"/>
                </a:moveTo>
                <a:lnTo>
                  <a:pt x="14080" y="0"/>
                </a:lnTo>
                <a:lnTo>
                  <a:pt x="5918" y="2653"/>
                </a:lnTo>
                <a:lnTo>
                  <a:pt x="0" y="6530"/>
                </a:lnTo>
                <a:lnTo>
                  <a:pt x="4488" y="16330"/>
                </a:lnTo>
                <a:lnTo>
                  <a:pt x="12242" y="11225"/>
                </a:lnTo>
                <a:lnTo>
                  <a:pt x="44403" y="11225"/>
                </a:lnTo>
                <a:lnTo>
                  <a:pt x="39283" y="5433"/>
                </a:lnTo>
                <a:lnTo>
                  <a:pt x="30910" y="1329"/>
                </a:lnTo>
                <a:lnTo>
                  <a:pt x="22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627107" y="395731"/>
            <a:ext cx="82296" cy="853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131652" y="396878"/>
            <a:ext cx="46990" cy="81915"/>
          </a:xfrm>
          <a:custGeom>
            <a:avLst/>
            <a:gdLst/>
            <a:ahLst/>
            <a:cxnLst/>
            <a:rect l="l" t="t" r="r" b="b"/>
            <a:pathLst>
              <a:path w="46990" h="81915">
                <a:moveTo>
                  <a:pt x="46732" y="0"/>
                </a:moveTo>
                <a:lnTo>
                  <a:pt x="0" y="0"/>
                </a:lnTo>
                <a:lnTo>
                  <a:pt x="0" y="81657"/>
                </a:lnTo>
                <a:lnTo>
                  <a:pt x="46732" y="81657"/>
                </a:lnTo>
                <a:lnTo>
                  <a:pt x="46732" y="70838"/>
                </a:lnTo>
                <a:lnTo>
                  <a:pt x="12445" y="70838"/>
                </a:lnTo>
                <a:lnTo>
                  <a:pt x="12445" y="43685"/>
                </a:lnTo>
                <a:lnTo>
                  <a:pt x="44079" y="43685"/>
                </a:lnTo>
                <a:lnTo>
                  <a:pt x="44079" y="32865"/>
                </a:lnTo>
                <a:lnTo>
                  <a:pt x="12445" y="32865"/>
                </a:lnTo>
                <a:lnTo>
                  <a:pt x="12445" y="10817"/>
                </a:lnTo>
                <a:lnTo>
                  <a:pt x="46732" y="10817"/>
                </a:lnTo>
                <a:lnTo>
                  <a:pt x="467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034919" y="396878"/>
            <a:ext cx="60960" cy="81915"/>
          </a:xfrm>
          <a:custGeom>
            <a:avLst/>
            <a:gdLst/>
            <a:ahLst/>
            <a:cxnLst/>
            <a:rect l="l" t="t" r="r" b="b"/>
            <a:pathLst>
              <a:path w="60959" h="81915">
                <a:moveTo>
                  <a:pt x="12245" y="0"/>
                </a:moveTo>
                <a:lnTo>
                  <a:pt x="0" y="0"/>
                </a:lnTo>
                <a:lnTo>
                  <a:pt x="0" y="81657"/>
                </a:lnTo>
                <a:lnTo>
                  <a:pt x="12245" y="81657"/>
                </a:lnTo>
                <a:lnTo>
                  <a:pt x="12245" y="43685"/>
                </a:lnTo>
                <a:lnTo>
                  <a:pt x="60812" y="43685"/>
                </a:lnTo>
                <a:lnTo>
                  <a:pt x="60812" y="32865"/>
                </a:lnTo>
                <a:lnTo>
                  <a:pt x="12245" y="32865"/>
                </a:lnTo>
                <a:lnTo>
                  <a:pt x="122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083489" y="440563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241" y="0"/>
                </a:moveTo>
                <a:lnTo>
                  <a:pt x="0" y="0"/>
                </a:lnTo>
                <a:lnTo>
                  <a:pt x="0" y="37971"/>
                </a:lnTo>
                <a:lnTo>
                  <a:pt x="12241" y="37971"/>
                </a:lnTo>
                <a:lnTo>
                  <a:pt x="12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083489" y="396878"/>
            <a:ext cx="12700" cy="33020"/>
          </a:xfrm>
          <a:custGeom>
            <a:avLst/>
            <a:gdLst/>
            <a:ahLst/>
            <a:cxnLst/>
            <a:rect l="l" t="t" r="r" b="b"/>
            <a:pathLst>
              <a:path w="12700" h="33020">
                <a:moveTo>
                  <a:pt x="12241" y="0"/>
                </a:moveTo>
                <a:lnTo>
                  <a:pt x="0" y="0"/>
                </a:lnTo>
                <a:lnTo>
                  <a:pt x="0" y="32865"/>
                </a:lnTo>
                <a:lnTo>
                  <a:pt x="12241" y="32865"/>
                </a:lnTo>
                <a:lnTo>
                  <a:pt x="12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855707" y="395731"/>
            <a:ext cx="67055" cy="853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775128" y="396878"/>
            <a:ext cx="45085" cy="81915"/>
          </a:xfrm>
          <a:custGeom>
            <a:avLst/>
            <a:gdLst/>
            <a:ahLst/>
            <a:cxnLst/>
            <a:rect l="l" t="t" r="r" b="b"/>
            <a:pathLst>
              <a:path w="45084" h="81915">
                <a:moveTo>
                  <a:pt x="43672" y="0"/>
                </a:moveTo>
                <a:lnTo>
                  <a:pt x="0" y="0"/>
                </a:lnTo>
                <a:lnTo>
                  <a:pt x="0" y="81657"/>
                </a:lnTo>
                <a:lnTo>
                  <a:pt x="21630" y="81657"/>
                </a:lnTo>
                <a:lnTo>
                  <a:pt x="32832" y="80103"/>
                </a:lnTo>
                <a:lnTo>
                  <a:pt x="41757" y="75507"/>
                </a:lnTo>
                <a:lnTo>
                  <a:pt x="44772" y="71654"/>
                </a:lnTo>
                <a:lnTo>
                  <a:pt x="12245" y="71654"/>
                </a:lnTo>
                <a:lnTo>
                  <a:pt x="12245" y="43685"/>
                </a:lnTo>
                <a:lnTo>
                  <a:pt x="44669" y="43685"/>
                </a:lnTo>
                <a:lnTo>
                  <a:pt x="41578" y="39806"/>
                </a:lnTo>
                <a:lnTo>
                  <a:pt x="32632" y="35232"/>
                </a:lnTo>
                <a:lnTo>
                  <a:pt x="21426" y="33682"/>
                </a:lnTo>
                <a:lnTo>
                  <a:pt x="12245" y="33682"/>
                </a:lnTo>
                <a:lnTo>
                  <a:pt x="12245" y="10817"/>
                </a:lnTo>
                <a:lnTo>
                  <a:pt x="43672" y="10817"/>
                </a:lnTo>
                <a:lnTo>
                  <a:pt x="436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809208" y="440563"/>
            <a:ext cx="15875" cy="28575"/>
          </a:xfrm>
          <a:custGeom>
            <a:avLst/>
            <a:gdLst/>
            <a:ahLst/>
            <a:cxnLst/>
            <a:rect l="l" t="t" r="r" b="b"/>
            <a:pathLst>
              <a:path w="15875" h="28575">
                <a:moveTo>
                  <a:pt x="10589" y="0"/>
                </a:moveTo>
                <a:lnTo>
                  <a:pt x="0" y="0"/>
                </a:lnTo>
                <a:lnTo>
                  <a:pt x="4283" y="8168"/>
                </a:lnTo>
                <a:lnTo>
                  <a:pt x="4283" y="14086"/>
                </a:lnTo>
                <a:lnTo>
                  <a:pt x="4079" y="19800"/>
                </a:lnTo>
                <a:lnTo>
                  <a:pt x="0" y="27969"/>
                </a:lnTo>
                <a:lnTo>
                  <a:pt x="10692" y="27969"/>
                </a:lnTo>
                <a:lnTo>
                  <a:pt x="13580" y="24278"/>
                </a:lnTo>
                <a:lnTo>
                  <a:pt x="15712" y="13882"/>
                </a:lnTo>
                <a:lnTo>
                  <a:pt x="13460" y="3604"/>
                </a:lnTo>
                <a:lnTo>
                  <a:pt x="105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954508" y="463018"/>
            <a:ext cx="43180" cy="17145"/>
          </a:xfrm>
          <a:custGeom>
            <a:avLst/>
            <a:gdLst/>
            <a:ahLst/>
            <a:cxnLst/>
            <a:rect l="l" t="t" r="r" b="b"/>
            <a:pathLst>
              <a:path w="43179" h="17145">
                <a:moveTo>
                  <a:pt x="0" y="0"/>
                </a:moveTo>
                <a:lnTo>
                  <a:pt x="19795" y="16946"/>
                </a:lnTo>
                <a:lnTo>
                  <a:pt x="30999" y="15041"/>
                </a:lnTo>
                <a:lnTo>
                  <a:pt x="39923" y="9673"/>
                </a:lnTo>
                <a:lnTo>
                  <a:pt x="42730" y="5718"/>
                </a:lnTo>
                <a:lnTo>
                  <a:pt x="8368" y="57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966347" y="406675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29" h="62229">
                <a:moveTo>
                  <a:pt x="31136" y="0"/>
                </a:moveTo>
                <a:lnTo>
                  <a:pt x="20612" y="0"/>
                </a:lnTo>
                <a:lnTo>
                  <a:pt x="23060" y="8166"/>
                </a:lnTo>
                <a:lnTo>
                  <a:pt x="23060" y="19394"/>
                </a:lnTo>
                <a:lnTo>
                  <a:pt x="17753" y="23886"/>
                </a:lnTo>
                <a:lnTo>
                  <a:pt x="0" y="23886"/>
                </a:lnTo>
                <a:lnTo>
                  <a:pt x="0" y="33888"/>
                </a:lnTo>
                <a:lnTo>
                  <a:pt x="18571" y="33888"/>
                </a:lnTo>
                <a:lnTo>
                  <a:pt x="24690" y="39403"/>
                </a:lnTo>
                <a:lnTo>
                  <a:pt x="24690" y="52876"/>
                </a:lnTo>
                <a:lnTo>
                  <a:pt x="19998" y="62062"/>
                </a:lnTo>
                <a:lnTo>
                  <a:pt x="30891" y="62062"/>
                </a:lnTo>
                <a:lnTo>
                  <a:pt x="33986" y="57701"/>
                </a:lnTo>
                <a:lnTo>
                  <a:pt x="36118" y="46954"/>
                </a:lnTo>
                <a:lnTo>
                  <a:pt x="36323" y="38994"/>
                </a:lnTo>
                <a:lnTo>
                  <a:pt x="31835" y="32050"/>
                </a:lnTo>
                <a:lnTo>
                  <a:pt x="24690" y="28173"/>
                </a:lnTo>
                <a:lnTo>
                  <a:pt x="31222" y="24702"/>
                </a:lnTo>
                <a:lnTo>
                  <a:pt x="34692" y="18171"/>
                </a:lnTo>
                <a:lnTo>
                  <a:pt x="34692" y="11432"/>
                </a:lnTo>
                <a:lnTo>
                  <a:pt x="32250" y="1259"/>
                </a:lnTo>
                <a:lnTo>
                  <a:pt x="311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953082" y="395449"/>
            <a:ext cx="44450" cy="16510"/>
          </a:xfrm>
          <a:custGeom>
            <a:avLst/>
            <a:gdLst/>
            <a:ahLst/>
            <a:cxnLst/>
            <a:rect l="l" t="t" r="r" b="b"/>
            <a:pathLst>
              <a:path w="44450" h="16509">
                <a:moveTo>
                  <a:pt x="22039" y="0"/>
                </a:moveTo>
                <a:lnTo>
                  <a:pt x="14081" y="0"/>
                </a:lnTo>
                <a:lnTo>
                  <a:pt x="5919" y="2653"/>
                </a:lnTo>
                <a:lnTo>
                  <a:pt x="0" y="6530"/>
                </a:lnTo>
                <a:lnTo>
                  <a:pt x="4488" y="16330"/>
                </a:lnTo>
                <a:lnTo>
                  <a:pt x="12246" y="11225"/>
                </a:lnTo>
                <a:lnTo>
                  <a:pt x="44401" y="11225"/>
                </a:lnTo>
                <a:lnTo>
                  <a:pt x="39283" y="5433"/>
                </a:lnTo>
                <a:lnTo>
                  <a:pt x="30910" y="1329"/>
                </a:lnTo>
                <a:lnTo>
                  <a:pt x="22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200131" y="392683"/>
            <a:ext cx="70103" cy="8839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2569" y="555954"/>
            <a:ext cx="7585709" cy="80264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295"/>
              </a:spcBef>
            </a:pPr>
            <a:r>
              <a:rPr dirty="0"/>
              <a:t>Учредители </a:t>
            </a:r>
            <a:r>
              <a:rPr spc="5" dirty="0"/>
              <a:t>АНО </a:t>
            </a:r>
            <a:r>
              <a:rPr dirty="0"/>
              <a:t>«Платформа по работе  с обращениями</a:t>
            </a:r>
            <a:r>
              <a:rPr spc="-5" dirty="0"/>
              <a:t> </a:t>
            </a:r>
            <a:r>
              <a:rPr dirty="0"/>
              <a:t>предпринимателей»</a:t>
            </a:r>
          </a:p>
        </p:txBody>
      </p:sp>
      <p:sp>
        <p:nvSpPr>
          <p:cNvPr id="3" name="object 3"/>
          <p:cNvSpPr/>
          <p:nvPr/>
        </p:nvSpPr>
        <p:spPr>
          <a:xfrm>
            <a:off x="1359763" y="2624697"/>
            <a:ext cx="1890645" cy="879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36005" y="3623149"/>
            <a:ext cx="2101850" cy="70231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323850">
              <a:lnSpc>
                <a:spcPts val="1300"/>
              </a:lnSpc>
              <a:spcBef>
                <a:spcPts val="259"/>
              </a:spcBef>
            </a:pPr>
            <a:r>
              <a:rPr sz="1200" b="1" spc="-15" dirty="0">
                <a:solidFill>
                  <a:srgbClr val="818281"/>
                </a:solidFill>
                <a:latin typeface="Arial"/>
                <a:cs typeface="Arial"/>
              </a:rPr>
              <a:t>Правительство  </a:t>
            </a:r>
            <a:r>
              <a:rPr sz="1200" b="1" spc="-20" dirty="0">
                <a:solidFill>
                  <a:srgbClr val="818281"/>
                </a:solidFill>
                <a:latin typeface="Arial"/>
                <a:cs typeface="Arial"/>
              </a:rPr>
              <a:t>Российской</a:t>
            </a:r>
            <a:r>
              <a:rPr sz="1200" b="1" spc="-135" dirty="0">
                <a:solidFill>
                  <a:srgbClr val="818281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818281"/>
                </a:solidFill>
                <a:latin typeface="Arial"/>
                <a:cs typeface="Arial"/>
              </a:rPr>
              <a:t>Федерации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200"/>
              </a:lnSpc>
            </a:pPr>
            <a:r>
              <a:rPr sz="1200" b="1" dirty="0">
                <a:solidFill>
                  <a:srgbClr val="818281"/>
                </a:solidFill>
                <a:latin typeface="Arial"/>
                <a:cs typeface="Arial"/>
              </a:rPr>
              <a:t>в </a:t>
            </a:r>
            <a:r>
              <a:rPr sz="1200" b="1" spc="-10" dirty="0">
                <a:solidFill>
                  <a:srgbClr val="818281"/>
                </a:solidFill>
                <a:latin typeface="Arial"/>
                <a:cs typeface="Arial"/>
              </a:rPr>
              <a:t>лице</a:t>
            </a:r>
            <a:r>
              <a:rPr sz="1200" b="1" spc="-100" dirty="0">
                <a:solidFill>
                  <a:srgbClr val="818281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818281"/>
                </a:solidFill>
                <a:latin typeface="Arial"/>
                <a:cs typeface="Arial"/>
              </a:rPr>
              <a:t>Минэкономразвития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70"/>
              </a:lnSpc>
            </a:pPr>
            <a:r>
              <a:rPr sz="1200" b="1" spc="-25" dirty="0">
                <a:solidFill>
                  <a:srgbClr val="818281"/>
                </a:solidFill>
                <a:latin typeface="Arial"/>
                <a:cs typeface="Arial"/>
              </a:rPr>
              <a:t>России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46616" y="2660775"/>
            <a:ext cx="1674696" cy="7770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45785" y="3623149"/>
            <a:ext cx="2019935" cy="71437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ct val="93300"/>
              </a:lnSpc>
              <a:spcBef>
                <a:spcPts val="195"/>
              </a:spcBef>
            </a:pPr>
            <a:r>
              <a:rPr sz="1200" b="1" spc="-15" dirty="0">
                <a:solidFill>
                  <a:srgbClr val="818281"/>
                </a:solidFill>
                <a:latin typeface="Arial"/>
                <a:cs typeface="Arial"/>
              </a:rPr>
              <a:t>Агентство </a:t>
            </a:r>
            <a:r>
              <a:rPr sz="1200" b="1" spc="-10" dirty="0">
                <a:solidFill>
                  <a:srgbClr val="818281"/>
                </a:solidFill>
                <a:latin typeface="Arial"/>
                <a:cs typeface="Arial"/>
              </a:rPr>
              <a:t>стратегических  </a:t>
            </a:r>
            <a:r>
              <a:rPr sz="1200" b="1" spc="-15" dirty="0">
                <a:solidFill>
                  <a:srgbClr val="818281"/>
                </a:solidFill>
                <a:latin typeface="Arial"/>
                <a:cs typeface="Arial"/>
              </a:rPr>
              <a:t>инициатив </a:t>
            </a:r>
            <a:r>
              <a:rPr sz="1200" b="1" spc="-10" dirty="0">
                <a:solidFill>
                  <a:srgbClr val="818281"/>
                </a:solidFill>
                <a:latin typeface="Arial"/>
                <a:cs typeface="Arial"/>
              </a:rPr>
              <a:t>по  </a:t>
            </a:r>
            <a:r>
              <a:rPr sz="1200" b="1" spc="-15" dirty="0">
                <a:solidFill>
                  <a:srgbClr val="818281"/>
                </a:solidFill>
                <a:latin typeface="Arial"/>
                <a:cs typeface="Arial"/>
              </a:rPr>
              <a:t>продвижению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</a:pPr>
            <a:r>
              <a:rPr sz="1200" b="1" spc="-15" dirty="0">
                <a:solidFill>
                  <a:srgbClr val="818281"/>
                </a:solidFill>
                <a:latin typeface="Arial"/>
                <a:cs typeface="Arial"/>
              </a:rPr>
              <a:t>новых</a:t>
            </a:r>
            <a:r>
              <a:rPr sz="1200" b="1" spc="-20" dirty="0">
                <a:solidFill>
                  <a:srgbClr val="818281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818281"/>
                </a:solidFill>
                <a:latin typeface="Arial"/>
                <a:cs typeface="Arial"/>
              </a:rPr>
              <a:t>проектов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56532" y="4982971"/>
            <a:ext cx="975360" cy="947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235791" y="6049356"/>
            <a:ext cx="1539240" cy="54991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ct val="93300"/>
              </a:lnSpc>
              <a:spcBef>
                <a:spcPts val="195"/>
              </a:spcBef>
            </a:pPr>
            <a:r>
              <a:rPr sz="1200" b="1" spc="-20" dirty="0">
                <a:solidFill>
                  <a:srgbClr val="818281"/>
                </a:solidFill>
                <a:latin typeface="Arial"/>
                <a:cs typeface="Arial"/>
              </a:rPr>
              <a:t>Российский </a:t>
            </a:r>
            <a:r>
              <a:rPr sz="1200" b="1" spc="-10" dirty="0">
                <a:solidFill>
                  <a:srgbClr val="818281"/>
                </a:solidFill>
                <a:latin typeface="Arial"/>
                <a:cs typeface="Arial"/>
              </a:rPr>
              <a:t>союз  </a:t>
            </a:r>
            <a:r>
              <a:rPr sz="1200" b="1" spc="-20" dirty="0">
                <a:solidFill>
                  <a:srgbClr val="818281"/>
                </a:solidFill>
                <a:latin typeface="Arial"/>
                <a:cs typeface="Arial"/>
              </a:rPr>
              <a:t>промышленников </a:t>
            </a:r>
            <a:r>
              <a:rPr sz="1200" b="1" dirty="0">
                <a:solidFill>
                  <a:srgbClr val="818281"/>
                </a:solidFill>
                <a:latin typeface="Arial"/>
                <a:cs typeface="Arial"/>
              </a:rPr>
              <a:t>и  </a:t>
            </a:r>
            <a:r>
              <a:rPr sz="1200" b="1" spc="-15" dirty="0">
                <a:solidFill>
                  <a:srgbClr val="818281"/>
                </a:solidFill>
                <a:latin typeface="Arial"/>
                <a:cs typeface="Arial"/>
              </a:rPr>
              <a:t>предпринимателей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45463" y="4986449"/>
            <a:ext cx="1409729" cy="9447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29459" y="6049356"/>
            <a:ext cx="2341245" cy="37338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59"/>
              </a:spcBef>
            </a:pPr>
            <a:r>
              <a:rPr sz="1200" b="1" spc="-25" dirty="0">
                <a:solidFill>
                  <a:srgbClr val="818281"/>
                </a:solidFill>
                <a:latin typeface="Arial"/>
                <a:cs typeface="Arial"/>
              </a:rPr>
              <a:t>Торгово-промышленная  </a:t>
            </a:r>
            <a:r>
              <a:rPr sz="1200" b="1" spc="-10" dirty="0">
                <a:solidFill>
                  <a:srgbClr val="818281"/>
                </a:solidFill>
                <a:latin typeface="Arial"/>
                <a:cs typeface="Arial"/>
              </a:rPr>
              <a:t>палата </a:t>
            </a:r>
            <a:r>
              <a:rPr sz="1200" b="1" spc="-20" dirty="0">
                <a:solidFill>
                  <a:srgbClr val="818281"/>
                </a:solidFill>
                <a:latin typeface="Arial"/>
                <a:cs typeface="Arial"/>
              </a:rPr>
              <a:t>Российской</a:t>
            </a:r>
            <a:r>
              <a:rPr sz="1200" b="1" spc="-95" dirty="0">
                <a:solidFill>
                  <a:srgbClr val="818281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818281"/>
                </a:solidFill>
                <a:latin typeface="Arial"/>
                <a:cs typeface="Arial"/>
              </a:rPr>
              <a:t>Федерации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59763" y="4983880"/>
            <a:ext cx="1319039" cy="9447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40992" y="6049356"/>
            <a:ext cx="2083435" cy="86677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ct val="92200"/>
              </a:lnSpc>
              <a:spcBef>
                <a:spcPts val="210"/>
              </a:spcBef>
            </a:pPr>
            <a:r>
              <a:rPr sz="1200" b="1" spc="-10" dirty="0">
                <a:solidFill>
                  <a:srgbClr val="818281"/>
                </a:solidFill>
                <a:latin typeface="Arial"/>
                <a:cs typeface="Arial"/>
              </a:rPr>
              <a:t>Общероссийская  </a:t>
            </a:r>
            <a:r>
              <a:rPr sz="1200" b="1" spc="-15" dirty="0">
                <a:solidFill>
                  <a:srgbClr val="818281"/>
                </a:solidFill>
                <a:latin typeface="Arial"/>
                <a:cs typeface="Arial"/>
              </a:rPr>
              <a:t>общественная</a:t>
            </a:r>
            <a:r>
              <a:rPr sz="1200" b="1" spc="-80" dirty="0">
                <a:solidFill>
                  <a:srgbClr val="818281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818281"/>
                </a:solidFill>
                <a:latin typeface="Arial"/>
                <a:cs typeface="Arial"/>
              </a:rPr>
              <a:t>организация  </a:t>
            </a:r>
            <a:r>
              <a:rPr sz="1200" b="1" spc="-25" dirty="0">
                <a:solidFill>
                  <a:srgbClr val="818281"/>
                </a:solidFill>
                <a:latin typeface="Arial"/>
                <a:cs typeface="Arial"/>
              </a:rPr>
              <a:t>малого </a:t>
            </a:r>
            <a:r>
              <a:rPr sz="1200" b="1" dirty="0">
                <a:solidFill>
                  <a:srgbClr val="818281"/>
                </a:solidFill>
                <a:latin typeface="Arial"/>
                <a:cs typeface="Arial"/>
              </a:rPr>
              <a:t>и </a:t>
            </a:r>
            <a:r>
              <a:rPr sz="1200" b="1" spc="-10" dirty="0">
                <a:solidFill>
                  <a:srgbClr val="818281"/>
                </a:solidFill>
                <a:latin typeface="Arial"/>
                <a:cs typeface="Arial"/>
              </a:rPr>
              <a:t>среднего  </a:t>
            </a:r>
            <a:r>
              <a:rPr sz="1200" b="1" spc="-15" dirty="0">
                <a:solidFill>
                  <a:srgbClr val="818281"/>
                </a:solidFill>
                <a:latin typeface="Arial"/>
                <a:cs typeface="Arial"/>
              </a:rPr>
              <a:t>предпринимательства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200"/>
              </a:lnSpc>
            </a:pPr>
            <a:r>
              <a:rPr sz="1200" b="1" spc="-40" dirty="0">
                <a:solidFill>
                  <a:srgbClr val="818281"/>
                </a:solidFill>
                <a:latin typeface="Arial"/>
                <a:cs typeface="Arial"/>
              </a:rPr>
              <a:t>«ОПОРА </a:t>
            </a:r>
            <a:r>
              <a:rPr sz="1200" b="1" spc="-15" dirty="0">
                <a:solidFill>
                  <a:srgbClr val="818281"/>
                </a:solidFill>
                <a:latin typeface="Arial"/>
                <a:cs typeface="Arial"/>
              </a:rPr>
              <a:t>РОССИИ»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245463" y="3030727"/>
            <a:ext cx="1189816" cy="4443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226717" y="3623149"/>
            <a:ext cx="2083435" cy="54991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59"/>
              </a:spcBef>
            </a:pPr>
            <a:r>
              <a:rPr sz="1200" b="1" spc="-10" dirty="0">
                <a:solidFill>
                  <a:srgbClr val="818281"/>
                </a:solidFill>
                <a:latin typeface="Arial"/>
                <a:cs typeface="Arial"/>
              </a:rPr>
              <a:t>Общероссийская  </a:t>
            </a:r>
            <a:r>
              <a:rPr sz="1200" b="1" spc="-15" dirty="0">
                <a:solidFill>
                  <a:srgbClr val="818281"/>
                </a:solidFill>
                <a:latin typeface="Arial"/>
                <a:cs typeface="Arial"/>
              </a:rPr>
              <a:t>общественная</a:t>
            </a:r>
            <a:r>
              <a:rPr sz="1200" b="1" spc="-80" dirty="0">
                <a:solidFill>
                  <a:srgbClr val="818281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818281"/>
                </a:solidFill>
                <a:latin typeface="Arial"/>
                <a:cs typeface="Arial"/>
              </a:rPr>
              <a:t>организация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70"/>
              </a:lnSpc>
            </a:pPr>
            <a:r>
              <a:rPr sz="1200" b="1" spc="-10" dirty="0">
                <a:solidFill>
                  <a:srgbClr val="818281"/>
                </a:solidFill>
                <a:latin typeface="Arial"/>
                <a:cs typeface="Arial"/>
              </a:rPr>
              <a:t>«Деловая</a:t>
            </a:r>
            <a:r>
              <a:rPr sz="1200" b="1" spc="-25" dirty="0">
                <a:solidFill>
                  <a:srgbClr val="818281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818281"/>
                </a:solidFill>
                <a:latin typeface="Arial"/>
                <a:cs typeface="Arial"/>
              </a:rPr>
              <a:t>Россия»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98924" y="2562271"/>
            <a:ext cx="0" cy="1871980"/>
          </a:xfrm>
          <a:custGeom>
            <a:avLst/>
            <a:gdLst/>
            <a:ahLst/>
            <a:cxnLst/>
            <a:rect l="l" t="t" r="r" b="b"/>
            <a:pathLst>
              <a:path h="1871979">
                <a:moveTo>
                  <a:pt x="0" y="0"/>
                </a:moveTo>
                <a:lnTo>
                  <a:pt x="0" y="1871408"/>
                </a:lnTo>
              </a:path>
            </a:pathLst>
          </a:custGeom>
          <a:ln w="18156">
            <a:solidFill>
              <a:srgbClr val="8182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98924" y="4779786"/>
            <a:ext cx="0" cy="2084070"/>
          </a:xfrm>
          <a:custGeom>
            <a:avLst/>
            <a:gdLst/>
            <a:ahLst/>
            <a:cxnLst/>
            <a:rect l="l" t="t" r="r" b="b"/>
            <a:pathLst>
              <a:path h="2084070">
                <a:moveTo>
                  <a:pt x="0" y="0"/>
                </a:moveTo>
                <a:lnTo>
                  <a:pt x="0" y="2083630"/>
                </a:lnTo>
              </a:path>
            </a:pathLst>
          </a:custGeom>
          <a:ln w="18156">
            <a:solidFill>
              <a:srgbClr val="8182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59763" y="4606734"/>
            <a:ext cx="2166620" cy="0"/>
          </a:xfrm>
          <a:custGeom>
            <a:avLst/>
            <a:gdLst/>
            <a:ahLst/>
            <a:cxnLst/>
            <a:rect l="l" t="t" r="r" b="b"/>
            <a:pathLst>
              <a:path w="2166620">
                <a:moveTo>
                  <a:pt x="0" y="0"/>
                </a:moveTo>
                <a:lnTo>
                  <a:pt x="2166001" y="0"/>
                </a:lnTo>
              </a:path>
            </a:pathLst>
          </a:custGeom>
          <a:ln w="18208">
            <a:solidFill>
              <a:srgbClr val="8182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72085" y="4606734"/>
            <a:ext cx="2806065" cy="0"/>
          </a:xfrm>
          <a:custGeom>
            <a:avLst/>
            <a:gdLst/>
            <a:ahLst/>
            <a:cxnLst/>
            <a:rect l="l" t="t" r="r" b="b"/>
            <a:pathLst>
              <a:path w="2806065">
                <a:moveTo>
                  <a:pt x="0" y="0"/>
                </a:moveTo>
                <a:lnTo>
                  <a:pt x="2805755" y="0"/>
                </a:lnTo>
              </a:path>
            </a:pathLst>
          </a:custGeom>
          <a:ln w="18208">
            <a:solidFill>
              <a:srgbClr val="8182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24158" y="4606734"/>
            <a:ext cx="2282825" cy="0"/>
          </a:xfrm>
          <a:custGeom>
            <a:avLst/>
            <a:gdLst/>
            <a:ahLst/>
            <a:cxnLst/>
            <a:rect l="l" t="t" r="r" b="b"/>
            <a:pathLst>
              <a:path w="2282825">
                <a:moveTo>
                  <a:pt x="0" y="0"/>
                </a:moveTo>
                <a:lnTo>
                  <a:pt x="2282360" y="0"/>
                </a:lnTo>
              </a:path>
            </a:pathLst>
          </a:custGeom>
          <a:ln w="18208">
            <a:solidFill>
              <a:srgbClr val="8182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50998" y="2562271"/>
            <a:ext cx="0" cy="1871980"/>
          </a:xfrm>
          <a:custGeom>
            <a:avLst/>
            <a:gdLst/>
            <a:ahLst/>
            <a:cxnLst/>
            <a:rect l="l" t="t" r="r" b="b"/>
            <a:pathLst>
              <a:path h="1871979">
                <a:moveTo>
                  <a:pt x="0" y="0"/>
                </a:moveTo>
                <a:lnTo>
                  <a:pt x="0" y="1871408"/>
                </a:lnTo>
              </a:path>
            </a:pathLst>
          </a:custGeom>
          <a:ln w="18156">
            <a:solidFill>
              <a:srgbClr val="8182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50998" y="4779786"/>
            <a:ext cx="0" cy="2084070"/>
          </a:xfrm>
          <a:custGeom>
            <a:avLst/>
            <a:gdLst/>
            <a:ahLst/>
            <a:cxnLst/>
            <a:rect l="l" t="t" r="r" b="b"/>
            <a:pathLst>
              <a:path h="2084070">
                <a:moveTo>
                  <a:pt x="0" y="0"/>
                </a:moveTo>
                <a:lnTo>
                  <a:pt x="0" y="2083630"/>
                </a:lnTo>
              </a:path>
            </a:pathLst>
          </a:custGeom>
          <a:ln w="18156">
            <a:solidFill>
              <a:srgbClr val="8182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0319" y="1414449"/>
            <a:ext cx="10285730" cy="1212215"/>
          </a:xfrm>
          <a:custGeom>
            <a:avLst/>
            <a:gdLst/>
            <a:ahLst/>
            <a:cxnLst/>
            <a:rect l="l" t="t" r="r" b="b"/>
            <a:pathLst>
              <a:path w="10285730" h="1212214">
                <a:moveTo>
                  <a:pt x="0" y="448919"/>
                </a:moveTo>
                <a:lnTo>
                  <a:pt x="5755372" y="438880"/>
                </a:lnTo>
                <a:lnTo>
                  <a:pt x="5764128" y="1212115"/>
                </a:lnTo>
                <a:lnTo>
                  <a:pt x="10285659" y="0"/>
                </a:lnTo>
              </a:path>
            </a:pathLst>
          </a:custGeom>
          <a:ln w="15058">
            <a:solidFill>
              <a:srgbClr val="1515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02395" y="1483867"/>
            <a:ext cx="1280159" cy="1280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27819" y="313435"/>
            <a:ext cx="246888" cy="2468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560233" y="463018"/>
            <a:ext cx="43180" cy="17145"/>
          </a:xfrm>
          <a:custGeom>
            <a:avLst/>
            <a:gdLst/>
            <a:ahLst/>
            <a:cxnLst/>
            <a:rect l="l" t="t" r="r" b="b"/>
            <a:pathLst>
              <a:path w="43179" h="17145">
                <a:moveTo>
                  <a:pt x="0" y="0"/>
                </a:moveTo>
                <a:lnTo>
                  <a:pt x="19795" y="16946"/>
                </a:lnTo>
                <a:lnTo>
                  <a:pt x="30998" y="15041"/>
                </a:lnTo>
                <a:lnTo>
                  <a:pt x="39923" y="9673"/>
                </a:lnTo>
                <a:lnTo>
                  <a:pt x="42730" y="5718"/>
                </a:lnTo>
                <a:lnTo>
                  <a:pt x="8366" y="57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572071" y="406675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29" h="62229">
                <a:moveTo>
                  <a:pt x="31139" y="0"/>
                </a:moveTo>
                <a:lnTo>
                  <a:pt x="20612" y="0"/>
                </a:lnTo>
                <a:lnTo>
                  <a:pt x="23060" y="8166"/>
                </a:lnTo>
                <a:lnTo>
                  <a:pt x="23060" y="19394"/>
                </a:lnTo>
                <a:lnTo>
                  <a:pt x="17754" y="23886"/>
                </a:lnTo>
                <a:lnTo>
                  <a:pt x="0" y="23886"/>
                </a:lnTo>
                <a:lnTo>
                  <a:pt x="0" y="33888"/>
                </a:lnTo>
                <a:lnTo>
                  <a:pt x="18572" y="33888"/>
                </a:lnTo>
                <a:lnTo>
                  <a:pt x="24691" y="39403"/>
                </a:lnTo>
                <a:lnTo>
                  <a:pt x="24691" y="52876"/>
                </a:lnTo>
                <a:lnTo>
                  <a:pt x="19998" y="62062"/>
                </a:lnTo>
                <a:lnTo>
                  <a:pt x="30892" y="62062"/>
                </a:lnTo>
                <a:lnTo>
                  <a:pt x="33987" y="57701"/>
                </a:lnTo>
                <a:lnTo>
                  <a:pt x="36121" y="46954"/>
                </a:lnTo>
                <a:lnTo>
                  <a:pt x="36324" y="38994"/>
                </a:lnTo>
                <a:lnTo>
                  <a:pt x="31836" y="32050"/>
                </a:lnTo>
                <a:lnTo>
                  <a:pt x="24691" y="28173"/>
                </a:lnTo>
                <a:lnTo>
                  <a:pt x="31222" y="24702"/>
                </a:lnTo>
                <a:lnTo>
                  <a:pt x="34693" y="18171"/>
                </a:lnTo>
                <a:lnTo>
                  <a:pt x="34693" y="11432"/>
                </a:lnTo>
                <a:lnTo>
                  <a:pt x="32251" y="1259"/>
                </a:lnTo>
                <a:lnTo>
                  <a:pt x="311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558807" y="395449"/>
            <a:ext cx="44450" cy="16510"/>
          </a:xfrm>
          <a:custGeom>
            <a:avLst/>
            <a:gdLst/>
            <a:ahLst/>
            <a:cxnLst/>
            <a:rect l="l" t="t" r="r" b="b"/>
            <a:pathLst>
              <a:path w="44450" h="16509">
                <a:moveTo>
                  <a:pt x="22039" y="0"/>
                </a:moveTo>
                <a:lnTo>
                  <a:pt x="14080" y="0"/>
                </a:lnTo>
                <a:lnTo>
                  <a:pt x="5918" y="2653"/>
                </a:lnTo>
                <a:lnTo>
                  <a:pt x="0" y="6530"/>
                </a:lnTo>
                <a:lnTo>
                  <a:pt x="4488" y="16330"/>
                </a:lnTo>
                <a:lnTo>
                  <a:pt x="12242" y="11225"/>
                </a:lnTo>
                <a:lnTo>
                  <a:pt x="44403" y="11225"/>
                </a:lnTo>
                <a:lnTo>
                  <a:pt x="39283" y="5433"/>
                </a:lnTo>
                <a:lnTo>
                  <a:pt x="30910" y="1329"/>
                </a:lnTo>
                <a:lnTo>
                  <a:pt x="22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627107" y="395731"/>
            <a:ext cx="82296" cy="853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131652" y="396878"/>
            <a:ext cx="46990" cy="81915"/>
          </a:xfrm>
          <a:custGeom>
            <a:avLst/>
            <a:gdLst/>
            <a:ahLst/>
            <a:cxnLst/>
            <a:rect l="l" t="t" r="r" b="b"/>
            <a:pathLst>
              <a:path w="46990" h="81915">
                <a:moveTo>
                  <a:pt x="46732" y="0"/>
                </a:moveTo>
                <a:lnTo>
                  <a:pt x="0" y="0"/>
                </a:lnTo>
                <a:lnTo>
                  <a:pt x="0" y="81657"/>
                </a:lnTo>
                <a:lnTo>
                  <a:pt x="46732" y="81657"/>
                </a:lnTo>
                <a:lnTo>
                  <a:pt x="46732" y="70838"/>
                </a:lnTo>
                <a:lnTo>
                  <a:pt x="12445" y="70838"/>
                </a:lnTo>
                <a:lnTo>
                  <a:pt x="12445" y="43685"/>
                </a:lnTo>
                <a:lnTo>
                  <a:pt x="44079" y="43685"/>
                </a:lnTo>
                <a:lnTo>
                  <a:pt x="44079" y="32865"/>
                </a:lnTo>
                <a:lnTo>
                  <a:pt x="12445" y="32865"/>
                </a:lnTo>
                <a:lnTo>
                  <a:pt x="12445" y="10817"/>
                </a:lnTo>
                <a:lnTo>
                  <a:pt x="46732" y="10817"/>
                </a:lnTo>
                <a:lnTo>
                  <a:pt x="467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034919" y="396878"/>
            <a:ext cx="60960" cy="81915"/>
          </a:xfrm>
          <a:custGeom>
            <a:avLst/>
            <a:gdLst/>
            <a:ahLst/>
            <a:cxnLst/>
            <a:rect l="l" t="t" r="r" b="b"/>
            <a:pathLst>
              <a:path w="60959" h="81915">
                <a:moveTo>
                  <a:pt x="12245" y="0"/>
                </a:moveTo>
                <a:lnTo>
                  <a:pt x="0" y="0"/>
                </a:lnTo>
                <a:lnTo>
                  <a:pt x="0" y="81657"/>
                </a:lnTo>
                <a:lnTo>
                  <a:pt x="12245" y="81657"/>
                </a:lnTo>
                <a:lnTo>
                  <a:pt x="12245" y="43685"/>
                </a:lnTo>
                <a:lnTo>
                  <a:pt x="60812" y="43685"/>
                </a:lnTo>
                <a:lnTo>
                  <a:pt x="60812" y="32865"/>
                </a:lnTo>
                <a:lnTo>
                  <a:pt x="12245" y="32865"/>
                </a:lnTo>
                <a:lnTo>
                  <a:pt x="122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083489" y="440563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241" y="0"/>
                </a:moveTo>
                <a:lnTo>
                  <a:pt x="0" y="0"/>
                </a:lnTo>
                <a:lnTo>
                  <a:pt x="0" y="37971"/>
                </a:lnTo>
                <a:lnTo>
                  <a:pt x="12241" y="37971"/>
                </a:lnTo>
                <a:lnTo>
                  <a:pt x="12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083489" y="396878"/>
            <a:ext cx="12700" cy="33020"/>
          </a:xfrm>
          <a:custGeom>
            <a:avLst/>
            <a:gdLst/>
            <a:ahLst/>
            <a:cxnLst/>
            <a:rect l="l" t="t" r="r" b="b"/>
            <a:pathLst>
              <a:path w="12700" h="33020">
                <a:moveTo>
                  <a:pt x="12241" y="0"/>
                </a:moveTo>
                <a:lnTo>
                  <a:pt x="0" y="0"/>
                </a:lnTo>
                <a:lnTo>
                  <a:pt x="0" y="32865"/>
                </a:lnTo>
                <a:lnTo>
                  <a:pt x="12241" y="32865"/>
                </a:lnTo>
                <a:lnTo>
                  <a:pt x="12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855707" y="395731"/>
            <a:ext cx="67055" cy="853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775128" y="396878"/>
            <a:ext cx="45085" cy="81915"/>
          </a:xfrm>
          <a:custGeom>
            <a:avLst/>
            <a:gdLst/>
            <a:ahLst/>
            <a:cxnLst/>
            <a:rect l="l" t="t" r="r" b="b"/>
            <a:pathLst>
              <a:path w="45084" h="81915">
                <a:moveTo>
                  <a:pt x="43672" y="0"/>
                </a:moveTo>
                <a:lnTo>
                  <a:pt x="0" y="0"/>
                </a:lnTo>
                <a:lnTo>
                  <a:pt x="0" y="81657"/>
                </a:lnTo>
                <a:lnTo>
                  <a:pt x="21630" y="81657"/>
                </a:lnTo>
                <a:lnTo>
                  <a:pt x="32832" y="80103"/>
                </a:lnTo>
                <a:lnTo>
                  <a:pt x="41757" y="75507"/>
                </a:lnTo>
                <a:lnTo>
                  <a:pt x="44772" y="71654"/>
                </a:lnTo>
                <a:lnTo>
                  <a:pt x="12245" y="71654"/>
                </a:lnTo>
                <a:lnTo>
                  <a:pt x="12245" y="43685"/>
                </a:lnTo>
                <a:lnTo>
                  <a:pt x="44669" y="43685"/>
                </a:lnTo>
                <a:lnTo>
                  <a:pt x="41578" y="39806"/>
                </a:lnTo>
                <a:lnTo>
                  <a:pt x="32632" y="35232"/>
                </a:lnTo>
                <a:lnTo>
                  <a:pt x="21426" y="33682"/>
                </a:lnTo>
                <a:lnTo>
                  <a:pt x="12245" y="33682"/>
                </a:lnTo>
                <a:lnTo>
                  <a:pt x="12245" y="10817"/>
                </a:lnTo>
                <a:lnTo>
                  <a:pt x="43672" y="10817"/>
                </a:lnTo>
                <a:lnTo>
                  <a:pt x="436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809208" y="440563"/>
            <a:ext cx="15875" cy="28575"/>
          </a:xfrm>
          <a:custGeom>
            <a:avLst/>
            <a:gdLst/>
            <a:ahLst/>
            <a:cxnLst/>
            <a:rect l="l" t="t" r="r" b="b"/>
            <a:pathLst>
              <a:path w="15875" h="28575">
                <a:moveTo>
                  <a:pt x="10589" y="0"/>
                </a:moveTo>
                <a:lnTo>
                  <a:pt x="0" y="0"/>
                </a:lnTo>
                <a:lnTo>
                  <a:pt x="4283" y="8168"/>
                </a:lnTo>
                <a:lnTo>
                  <a:pt x="4283" y="14086"/>
                </a:lnTo>
                <a:lnTo>
                  <a:pt x="4079" y="19800"/>
                </a:lnTo>
                <a:lnTo>
                  <a:pt x="0" y="27969"/>
                </a:lnTo>
                <a:lnTo>
                  <a:pt x="10692" y="27969"/>
                </a:lnTo>
                <a:lnTo>
                  <a:pt x="13580" y="24278"/>
                </a:lnTo>
                <a:lnTo>
                  <a:pt x="15712" y="13882"/>
                </a:lnTo>
                <a:lnTo>
                  <a:pt x="13460" y="3604"/>
                </a:lnTo>
                <a:lnTo>
                  <a:pt x="105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954508" y="463018"/>
            <a:ext cx="43180" cy="17145"/>
          </a:xfrm>
          <a:custGeom>
            <a:avLst/>
            <a:gdLst/>
            <a:ahLst/>
            <a:cxnLst/>
            <a:rect l="l" t="t" r="r" b="b"/>
            <a:pathLst>
              <a:path w="43179" h="17145">
                <a:moveTo>
                  <a:pt x="0" y="0"/>
                </a:moveTo>
                <a:lnTo>
                  <a:pt x="19795" y="16946"/>
                </a:lnTo>
                <a:lnTo>
                  <a:pt x="30999" y="15041"/>
                </a:lnTo>
                <a:lnTo>
                  <a:pt x="39923" y="9673"/>
                </a:lnTo>
                <a:lnTo>
                  <a:pt x="42730" y="5718"/>
                </a:lnTo>
                <a:lnTo>
                  <a:pt x="8368" y="57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966347" y="406675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29" h="62229">
                <a:moveTo>
                  <a:pt x="31136" y="0"/>
                </a:moveTo>
                <a:lnTo>
                  <a:pt x="20612" y="0"/>
                </a:lnTo>
                <a:lnTo>
                  <a:pt x="23060" y="8166"/>
                </a:lnTo>
                <a:lnTo>
                  <a:pt x="23060" y="19394"/>
                </a:lnTo>
                <a:lnTo>
                  <a:pt x="17753" y="23886"/>
                </a:lnTo>
                <a:lnTo>
                  <a:pt x="0" y="23886"/>
                </a:lnTo>
                <a:lnTo>
                  <a:pt x="0" y="33888"/>
                </a:lnTo>
                <a:lnTo>
                  <a:pt x="18571" y="33888"/>
                </a:lnTo>
                <a:lnTo>
                  <a:pt x="24690" y="39403"/>
                </a:lnTo>
                <a:lnTo>
                  <a:pt x="24690" y="52876"/>
                </a:lnTo>
                <a:lnTo>
                  <a:pt x="19998" y="62062"/>
                </a:lnTo>
                <a:lnTo>
                  <a:pt x="30891" y="62062"/>
                </a:lnTo>
                <a:lnTo>
                  <a:pt x="33986" y="57701"/>
                </a:lnTo>
                <a:lnTo>
                  <a:pt x="36118" y="46954"/>
                </a:lnTo>
                <a:lnTo>
                  <a:pt x="36323" y="38994"/>
                </a:lnTo>
                <a:lnTo>
                  <a:pt x="31835" y="32050"/>
                </a:lnTo>
                <a:lnTo>
                  <a:pt x="24690" y="28173"/>
                </a:lnTo>
                <a:lnTo>
                  <a:pt x="31222" y="24702"/>
                </a:lnTo>
                <a:lnTo>
                  <a:pt x="34692" y="18171"/>
                </a:lnTo>
                <a:lnTo>
                  <a:pt x="34692" y="11432"/>
                </a:lnTo>
                <a:lnTo>
                  <a:pt x="32250" y="1259"/>
                </a:lnTo>
                <a:lnTo>
                  <a:pt x="311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953082" y="395449"/>
            <a:ext cx="44450" cy="16510"/>
          </a:xfrm>
          <a:custGeom>
            <a:avLst/>
            <a:gdLst/>
            <a:ahLst/>
            <a:cxnLst/>
            <a:rect l="l" t="t" r="r" b="b"/>
            <a:pathLst>
              <a:path w="44450" h="16509">
                <a:moveTo>
                  <a:pt x="22039" y="0"/>
                </a:moveTo>
                <a:lnTo>
                  <a:pt x="14081" y="0"/>
                </a:lnTo>
                <a:lnTo>
                  <a:pt x="5919" y="2653"/>
                </a:lnTo>
                <a:lnTo>
                  <a:pt x="0" y="6530"/>
                </a:lnTo>
                <a:lnTo>
                  <a:pt x="4488" y="16330"/>
                </a:lnTo>
                <a:lnTo>
                  <a:pt x="12246" y="11225"/>
                </a:lnTo>
                <a:lnTo>
                  <a:pt x="44401" y="11225"/>
                </a:lnTo>
                <a:lnTo>
                  <a:pt x="39283" y="5433"/>
                </a:lnTo>
                <a:lnTo>
                  <a:pt x="30910" y="1329"/>
                </a:lnTo>
                <a:lnTo>
                  <a:pt x="22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200131" y="392683"/>
            <a:ext cx="70103" cy="883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2952" y="1180488"/>
            <a:ext cx="9593580" cy="6057265"/>
          </a:xfrm>
          <a:custGeom>
            <a:avLst/>
            <a:gdLst/>
            <a:ahLst/>
            <a:cxnLst/>
            <a:rect l="l" t="t" r="r" b="b"/>
            <a:pathLst>
              <a:path w="9593580" h="6057265">
                <a:moveTo>
                  <a:pt x="0" y="0"/>
                </a:moveTo>
                <a:lnTo>
                  <a:pt x="9593015" y="0"/>
                </a:lnTo>
                <a:lnTo>
                  <a:pt x="9593015" y="6056879"/>
                </a:lnTo>
                <a:lnTo>
                  <a:pt x="0" y="6056879"/>
                </a:lnTo>
                <a:lnTo>
                  <a:pt x="0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2569" y="537666"/>
            <a:ext cx="448437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Наблюдательный</a:t>
            </a:r>
            <a:r>
              <a:rPr spc="-80" dirty="0"/>
              <a:t> </a:t>
            </a:r>
            <a:r>
              <a:rPr dirty="0"/>
              <a:t>совет</a:t>
            </a:r>
          </a:p>
        </p:txBody>
      </p:sp>
      <p:sp>
        <p:nvSpPr>
          <p:cNvPr id="4" name="object 4"/>
          <p:cNvSpPr/>
          <p:nvPr/>
        </p:nvSpPr>
        <p:spPr>
          <a:xfrm>
            <a:off x="709793" y="1353542"/>
            <a:ext cx="9766300" cy="6054725"/>
          </a:xfrm>
          <a:custGeom>
            <a:avLst/>
            <a:gdLst/>
            <a:ahLst/>
            <a:cxnLst/>
            <a:rect l="l" t="t" r="r" b="b"/>
            <a:pathLst>
              <a:path w="9766300" h="6054725">
                <a:moveTo>
                  <a:pt x="9766175" y="8185"/>
                </a:moveTo>
                <a:lnTo>
                  <a:pt x="10551" y="0"/>
                </a:lnTo>
                <a:lnTo>
                  <a:pt x="0" y="5044957"/>
                </a:lnTo>
                <a:lnTo>
                  <a:pt x="1753285" y="6054411"/>
                </a:lnTo>
              </a:path>
            </a:pathLst>
          </a:custGeom>
          <a:ln w="18148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16658" y="3030790"/>
            <a:ext cx="1155700" cy="260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25"/>
              </a:lnSpc>
              <a:spcBef>
                <a:spcPts val="100"/>
              </a:spcBef>
            </a:pPr>
            <a:r>
              <a:rPr sz="800" b="1" spc="-25" dirty="0">
                <a:solidFill>
                  <a:srgbClr val="151616"/>
                </a:solidFill>
                <a:latin typeface="Arial"/>
                <a:cs typeface="Arial"/>
              </a:rPr>
              <a:t>Шохин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25"/>
              </a:lnSpc>
            </a:pPr>
            <a:r>
              <a:rPr sz="800" b="1" spc="-20" dirty="0">
                <a:solidFill>
                  <a:srgbClr val="151616"/>
                </a:solidFill>
                <a:latin typeface="Arial"/>
                <a:cs typeface="Arial"/>
              </a:rPr>
              <a:t>Александр</a:t>
            </a:r>
            <a:r>
              <a:rPr sz="800" b="1" spc="-1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rgbClr val="151616"/>
                </a:solidFill>
                <a:latin typeface="Arial"/>
                <a:cs typeface="Arial"/>
              </a:rPr>
              <a:t>Николаевич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6658" y="3359974"/>
            <a:ext cx="1160145" cy="69342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ct val="89500"/>
              </a:lnSpc>
              <a:spcBef>
                <a:spcPts val="200"/>
              </a:spcBef>
            </a:pPr>
            <a:r>
              <a:rPr sz="800" spc="-30" dirty="0">
                <a:solidFill>
                  <a:srgbClr val="151616"/>
                </a:solidFill>
                <a:latin typeface="Arial"/>
                <a:cs typeface="Arial"/>
              </a:rPr>
              <a:t>Председатель  Наблюдательного</a:t>
            </a:r>
            <a:r>
              <a:rPr sz="800" spc="-1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151616"/>
                </a:solidFill>
                <a:latin typeface="Arial"/>
                <a:cs typeface="Arial"/>
              </a:rPr>
              <a:t>совета  </a:t>
            </a:r>
            <a:r>
              <a:rPr sz="800" spc="-15" dirty="0">
                <a:solidFill>
                  <a:srgbClr val="151616"/>
                </a:solidFill>
                <a:latin typeface="Arial"/>
                <a:cs typeface="Arial"/>
              </a:rPr>
              <a:t>АНО </a:t>
            </a:r>
            <a:r>
              <a:rPr sz="800" spc="-25" dirty="0">
                <a:solidFill>
                  <a:srgbClr val="151616"/>
                </a:solidFill>
                <a:latin typeface="Arial"/>
                <a:cs typeface="Arial"/>
              </a:rPr>
              <a:t>«Платформа»,  Президент </a:t>
            </a:r>
            <a:r>
              <a:rPr sz="800" spc="-20" dirty="0">
                <a:solidFill>
                  <a:srgbClr val="151616"/>
                </a:solidFill>
                <a:latin typeface="Arial"/>
                <a:cs typeface="Arial"/>
              </a:rPr>
              <a:t>Российского  союза промышленников  </a:t>
            </a:r>
            <a:r>
              <a:rPr sz="800" dirty="0">
                <a:solidFill>
                  <a:srgbClr val="151616"/>
                </a:solidFill>
                <a:latin typeface="Arial"/>
                <a:cs typeface="Arial"/>
              </a:rPr>
              <a:t>и</a:t>
            </a:r>
            <a:r>
              <a:rPr sz="8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151616"/>
                </a:solidFill>
                <a:latin typeface="Arial"/>
                <a:cs typeface="Arial"/>
              </a:rPr>
              <a:t>предпринимателей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54367" y="3039934"/>
            <a:ext cx="834390" cy="26035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890"/>
              </a:lnSpc>
              <a:spcBef>
                <a:spcPts val="185"/>
              </a:spcBef>
            </a:pPr>
            <a:r>
              <a:rPr sz="800" b="1" spc="-25" dirty="0">
                <a:solidFill>
                  <a:srgbClr val="151616"/>
                </a:solidFill>
                <a:latin typeface="Arial"/>
                <a:cs typeface="Arial"/>
              </a:rPr>
              <a:t>Белоусов  А</a:t>
            </a:r>
            <a:r>
              <a:rPr sz="800" b="1" spc="-15" dirty="0">
                <a:solidFill>
                  <a:srgbClr val="151616"/>
                </a:solidFill>
                <a:latin typeface="Arial"/>
                <a:cs typeface="Arial"/>
              </a:rPr>
              <a:t>нд</a:t>
            </a:r>
            <a:r>
              <a:rPr sz="800" b="1" spc="-20" dirty="0">
                <a:solidFill>
                  <a:srgbClr val="151616"/>
                </a:solidFill>
                <a:latin typeface="Arial"/>
                <a:cs typeface="Arial"/>
              </a:rPr>
              <a:t>р</a:t>
            </a:r>
            <a:r>
              <a:rPr sz="800" b="1" spc="-15" dirty="0">
                <a:solidFill>
                  <a:srgbClr val="151616"/>
                </a:solidFill>
                <a:latin typeface="Arial"/>
                <a:cs typeface="Arial"/>
              </a:rPr>
              <a:t>е</a:t>
            </a:r>
            <a:r>
              <a:rPr sz="800" b="1" dirty="0">
                <a:solidFill>
                  <a:srgbClr val="151616"/>
                </a:solidFill>
                <a:latin typeface="Arial"/>
                <a:cs typeface="Arial"/>
              </a:rPr>
              <a:t>й</a:t>
            </a:r>
            <a:r>
              <a:rPr sz="800" b="1" spc="-114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rgbClr val="151616"/>
                </a:solidFill>
                <a:latin typeface="Arial"/>
                <a:cs typeface="Arial"/>
              </a:rPr>
              <a:t>Р</a:t>
            </a:r>
            <a:r>
              <a:rPr sz="800" b="1" spc="-30" dirty="0">
                <a:solidFill>
                  <a:srgbClr val="151616"/>
                </a:solidFill>
                <a:latin typeface="Arial"/>
                <a:cs typeface="Arial"/>
              </a:rPr>
              <a:t>э</a:t>
            </a:r>
            <a:r>
              <a:rPr sz="800" b="1" spc="-35" dirty="0">
                <a:solidFill>
                  <a:srgbClr val="151616"/>
                </a:solidFill>
                <a:latin typeface="Arial"/>
                <a:cs typeface="Arial"/>
              </a:rPr>
              <a:t>м</a:t>
            </a:r>
            <a:r>
              <a:rPr sz="800" b="1" spc="-25" dirty="0">
                <a:solidFill>
                  <a:srgbClr val="151616"/>
                </a:solidFill>
                <a:latin typeface="Arial"/>
                <a:cs typeface="Arial"/>
              </a:rPr>
              <a:t>о</a:t>
            </a:r>
            <a:r>
              <a:rPr sz="800" b="1" spc="-30" dirty="0">
                <a:solidFill>
                  <a:srgbClr val="151616"/>
                </a:solidFill>
                <a:latin typeface="Arial"/>
                <a:cs typeface="Arial"/>
              </a:rPr>
              <a:t>ви</a:t>
            </a:r>
            <a:r>
              <a:rPr sz="800" b="1" dirty="0">
                <a:solidFill>
                  <a:srgbClr val="151616"/>
                </a:solidFill>
                <a:latin typeface="Arial"/>
                <a:cs typeface="Arial"/>
              </a:rPr>
              <a:t>ч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54367" y="3369118"/>
            <a:ext cx="1380490" cy="36385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ct val="88800"/>
              </a:lnSpc>
              <a:spcBef>
                <a:spcPts val="204"/>
              </a:spcBef>
            </a:pPr>
            <a:r>
              <a:rPr sz="800" spc="-20" dirty="0">
                <a:solidFill>
                  <a:srgbClr val="151616"/>
                </a:solidFill>
                <a:latin typeface="Arial"/>
                <a:cs typeface="Arial"/>
              </a:rPr>
              <a:t>Первый </a:t>
            </a:r>
            <a:r>
              <a:rPr sz="800" spc="-25" dirty="0">
                <a:solidFill>
                  <a:srgbClr val="151616"/>
                </a:solidFill>
                <a:latin typeface="Arial"/>
                <a:cs typeface="Arial"/>
              </a:rPr>
              <a:t>заместитель  </a:t>
            </a:r>
            <a:r>
              <a:rPr sz="800" spc="-30" dirty="0">
                <a:solidFill>
                  <a:srgbClr val="151616"/>
                </a:solidFill>
                <a:latin typeface="Arial"/>
                <a:cs typeface="Arial"/>
              </a:rPr>
              <a:t>Председателя</a:t>
            </a:r>
            <a:r>
              <a:rPr sz="800" spc="-1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151616"/>
                </a:solidFill>
                <a:latin typeface="Arial"/>
                <a:cs typeface="Arial"/>
              </a:rPr>
              <a:t>Правительства  </a:t>
            </a:r>
            <a:r>
              <a:rPr sz="800" spc="-20" dirty="0">
                <a:solidFill>
                  <a:srgbClr val="151616"/>
                </a:solidFill>
                <a:latin typeface="Arial"/>
                <a:cs typeface="Arial"/>
              </a:rPr>
              <a:t>Российской</a:t>
            </a:r>
            <a:r>
              <a:rPr sz="8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151616"/>
                </a:solidFill>
                <a:latin typeface="Arial"/>
                <a:cs typeface="Arial"/>
              </a:rPr>
              <a:t>Федерации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91860" y="3030790"/>
            <a:ext cx="1236980" cy="260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25"/>
              </a:lnSpc>
              <a:spcBef>
                <a:spcPts val="100"/>
              </a:spcBef>
            </a:pPr>
            <a:r>
              <a:rPr sz="800" b="1" spc="-25" dirty="0">
                <a:solidFill>
                  <a:srgbClr val="151616"/>
                </a:solidFill>
                <a:latin typeface="Arial"/>
                <a:cs typeface="Arial"/>
              </a:rPr>
              <a:t>Буксман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25"/>
              </a:lnSpc>
            </a:pPr>
            <a:r>
              <a:rPr sz="800" b="1" spc="-20" dirty="0">
                <a:solidFill>
                  <a:srgbClr val="151616"/>
                </a:solidFill>
                <a:latin typeface="Arial"/>
                <a:cs typeface="Arial"/>
              </a:rPr>
              <a:t>Александр</a:t>
            </a:r>
            <a:r>
              <a:rPr sz="800" b="1" spc="-1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rgbClr val="151616"/>
                </a:solidFill>
                <a:latin typeface="Arial"/>
                <a:cs typeface="Arial"/>
              </a:rPr>
              <a:t>Эмануилович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91860" y="3359974"/>
            <a:ext cx="1141095" cy="36385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ct val="88800"/>
              </a:lnSpc>
              <a:spcBef>
                <a:spcPts val="204"/>
              </a:spcBef>
            </a:pPr>
            <a:r>
              <a:rPr sz="800" spc="-20" dirty="0">
                <a:solidFill>
                  <a:srgbClr val="151616"/>
                </a:solidFill>
                <a:latin typeface="Arial"/>
                <a:cs typeface="Arial"/>
              </a:rPr>
              <a:t>Первый </a:t>
            </a:r>
            <a:r>
              <a:rPr sz="800" spc="-25" dirty="0">
                <a:solidFill>
                  <a:srgbClr val="151616"/>
                </a:solidFill>
                <a:latin typeface="Arial"/>
                <a:cs typeface="Arial"/>
              </a:rPr>
              <a:t>заместитель  </a:t>
            </a:r>
            <a:r>
              <a:rPr sz="800" spc="-30" dirty="0">
                <a:solidFill>
                  <a:srgbClr val="151616"/>
                </a:solidFill>
                <a:latin typeface="Arial"/>
                <a:cs typeface="Arial"/>
              </a:rPr>
              <a:t>Генерального </a:t>
            </a:r>
            <a:r>
              <a:rPr sz="800" spc="-20" dirty="0">
                <a:solidFill>
                  <a:srgbClr val="151616"/>
                </a:solidFill>
                <a:latin typeface="Arial"/>
                <a:cs typeface="Arial"/>
              </a:rPr>
              <a:t>прокурора  Российской</a:t>
            </a:r>
            <a:r>
              <a:rPr sz="800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151616"/>
                </a:solidFill>
                <a:latin typeface="Arial"/>
                <a:cs typeface="Arial"/>
              </a:rPr>
              <a:t>Федерации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29534" y="3030790"/>
            <a:ext cx="1089025" cy="260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25"/>
              </a:lnSpc>
              <a:spcBef>
                <a:spcPts val="100"/>
              </a:spcBef>
            </a:pPr>
            <a:r>
              <a:rPr sz="800" b="1" spc="-20" dirty="0">
                <a:solidFill>
                  <a:srgbClr val="151616"/>
                </a:solidFill>
                <a:latin typeface="Arial"/>
                <a:cs typeface="Arial"/>
              </a:rPr>
              <a:t>Калинин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25"/>
              </a:lnSpc>
            </a:pPr>
            <a:r>
              <a:rPr sz="800" b="1" spc="-20" dirty="0">
                <a:solidFill>
                  <a:srgbClr val="151616"/>
                </a:solidFill>
                <a:latin typeface="Arial"/>
                <a:cs typeface="Arial"/>
              </a:rPr>
              <a:t>Александр</a:t>
            </a:r>
            <a:r>
              <a:rPr sz="800" b="1" spc="-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151616"/>
                </a:solidFill>
                <a:latin typeface="Arial"/>
                <a:cs typeface="Arial"/>
              </a:rPr>
              <a:t>Сергеевич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29534" y="3359974"/>
            <a:ext cx="1318260" cy="57721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195"/>
              </a:spcBef>
            </a:pPr>
            <a:r>
              <a:rPr sz="800" spc="-25" dirty="0">
                <a:solidFill>
                  <a:srgbClr val="151616"/>
                </a:solidFill>
                <a:latin typeface="Arial"/>
                <a:cs typeface="Arial"/>
              </a:rPr>
              <a:t>Президент</a:t>
            </a:r>
            <a:r>
              <a:rPr sz="8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151616"/>
                </a:solidFill>
                <a:latin typeface="Arial"/>
                <a:cs typeface="Arial"/>
              </a:rPr>
              <a:t>Общероссийской  </a:t>
            </a:r>
            <a:r>
              <a:rPr sz="800" spc="-25" dirty="0">
                <a:solidFill>
                  <a:srgbClr val="151616"/>
                </a:solidFill>
                <a:latin typeface="Arial"/>
                <a:cs typeface="Arial"/>
              </a:rPr>
              <a:t>общественной </a:t>
            </a:r>
            <a:r>
              <a:rPr sz="800" spc="-20" dirty="0">
                <a:solidFill>
                  <a:srgbClr val="151616"/>
                </a:solidFill>
                <a:latin typeface="Arial"/>
                <a:cs typeface="Arial"/>
              </a:rPr>
              <a:t>организации  </a:t>
            </a:r>
            <a:r>
              <a:rPr sz="800" spc="-25" dirty="0">
                <a:solidFill>
                  <a:srgbClr val="151616"/>
                </a:solidFill>
                <a:latin typeface="Arial"/>
                <a:cs typeface="Arial"/>
              </a:rPr>
              <a:t>малого </a:t>
            </a:r>
            <a:r>
              <a:rPr sz="800" dirty="0">
                <a:solidFill>
                  <a:srgbClr val="151616"/>
                </a:solidFill>
                <a:latin typeface="Arial"/>
                <a:cs typeface="Arial"/>
              </a:rPr>
              <a:t>и </a:t>
            </a:r>
            <a:r>
              <a:rPr sz="800" spc="-25" dirty="0">
                <a:solidFill>
                  <a:srgbClr val="151616"/>
                </a:solidFill>
                <a:latin typeface="Arial"/>
                <a:cs typeface="Arial"/>
              </a:rPr>
              <a:t>среднего  предпринимательства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790"/>
              </a:lnSpc>
            </a:pPr>
            <a:r>
              <a:rPr sz="800" spc="-30" dirty="0">
                <a:solidFill>
                  <a:srgbClr val="151616"/>
                </a:solidFill>
                <a:latin typeface="Arial"/>
                <a:cs typeface="Arial"/>
              </a:rPr>
              <a:t>«ОПОРА</a:t>
            </a:r>
            <a:r>
              <a:rPr sz="8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151616"/>
                </a:solidFill>
                <a:latin typeface="Arial"/>
                <a:cs typeface="Arial"/>
              </a:rPr>
              <a:t>РОССИИ»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67207" y="3030790"/>
            <a:ext cx="975360" cy="260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25"/>
              </a:lnSpc>
              <a:spcBef>
                <a:spcPts val="100"/>
              </a:spcBef>
            </a:pPr>
            <a:r>
              <a:rPr sz="800" b="1" spc="-20" dirty="0">
                <a:solidFill>
                  <a:srgbClr val="151616"/>
                </a:solidFill>
                <a:latin typeface="Arial"/>
                <a:cs typeface="Arial"/>
              </a:rPr>
              <a:t>Катырин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25"/>
              </a:lnSpc>
            </a:pPr>
            <a:r>
              <a:rPr sz="800" b="1" spc="-15" dirty="0">
                <a:solidFill>
                  <a:srgbClr val="151616"/>
                </a:solidFill>
                <a:latin typeface="Arial"/>
                <a:cs typeface="Arial"/>
              </a:rPr>
              <a:t>Сергей</a:t>
            </a:r>
            <a:r>
              <a:rPr sz="800" b="1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rgbClr val="151616"/>
                </a:solidFill>
                <a:latin typeface="Arial"/>
                <a:cs typeface="Arial"/>
              </a:rPr>
              <a:t>Николаевич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67207" y="3359974"/>
            <a:ext cx="1085215" cy="36385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ct val="88800"/>
              </a:lnSpc>
              <a:spcBef>
                <a:spcPts val="204"/>
              </a:spcBef>
            </a:pPr>
            <a:r>
              <a:rPr sz="800" spc="-25" dirty="0">
                <a:solidFill>
                  <a:srgbClr val="151616"/>
                </a:solidFill>
                <a:latin typeface="Arial"/>
                <a:cs typeface="Arial"/>
              </a:rPr>
              <a:t>Президент </a:t>
            </a:r>
            <a:r>
              <a:rPr sz="800" spc="-30" dirty="0">
                <a:solidFill>
                  <a:srgbClr val="151616"/>
                </a:solidFill>
                <a:latin typeface="Arial"/>
                <a:cs typeface="Arial"/>
              </a:rPr>
              <a:t>Торгово-  </a:t>
            </a:r>
            <a:r>
              <a:rPr sz="800" spc="-20" dirty="0">
                <a:solidFill>
                  <a:srgbClr val="151616"/>
                </a:solidFill>
                <a:latin typeface="Arial"/>
                <a:cs typeface="Arial"/>
              </a:rPr>
              <a:t>промышленной</a:t>
            </a:r>
            <a:r>
              <a:rPr sz="800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151616"/>
                </a:solidFill>
                <a:latin typeface="Arial"/>
                <a:cs typeface="Arial"/>
              </a:rPr>
              <a:t>палаты  Российской</a:t>
            </a:r>
            <a:r>
              <a:rPr sz="800" spc="-1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151616"/>
                </a:solidFill>
                <a:latin typeface="Arial"/>
                <a:cs typeface="Arial"/>
              </a:rPr>
              <a:t>Федерации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900275" y="3030790"/>
            <a:ext cx="1172845" cy="260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25"/>
              </a:lnSpc>
              <a:spcBef>
                <a:spcPts val="100"/>
              </a:spcBef>
            </a:pPr>
            <a:r>
              <a:rPr sz="800" b="1" spc="-20" dirty="0">
                <a:solidFill>
                  <a:srgbClr val="151616"/>
                </a:solidFill>
                <a:latin typeface="Arial"/>
                <a:cs typeface="Arial"/>
              </a:rPr>
              <a:t>Орешкин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25"/>
              </a:lnSpc>
            </a:pPr>
            <a:r>
              <a:rPr sz="800" b="1" spc="-25" dirty="0">
                <a:solidFill>
                  <a:srgbClr val="151616"/>
                </a:solidFill>
                <a:latin typeface="Arial"/>
                <a:cs typeface="Arial"/>
              </a:rPr>
              <a:t>Максим</a:t>
            </a:r>
            <a:r>
              <a:rPr sz="800" b="1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rgbClr val="151616"/>
                </a:solidFill>
                <a:latin typeface="Arial"/>
                <a:cs typeface="Arial"/>
              </a:rPr>
              <a:t>Станиславович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00275" y="3359974"/>
            <a:ext cx="1085215" cy="24828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790"/>
              </a:lnSpc>
              <a:spcBef>
                <a:spcPts val="265"/>
              </a:spcBef>
            </a:pPr>
            <a:r>
              <a:rPr sz="800" spc="-20" dirty="0">
                <a:solidFill>
                  <a:srgbClr val="151616"/>
                </a:solidFill>
                <a:latin typeface="Arial"/>
                <a:cs typeface="Arial"/>
              </a:rPr>
              <a:t>Помощник </a:t>
            </a:r>
            <a:r>
              <a:rPr sz="800" spc="-25" dirty="0">
                <a:solidFill>
                  <a:srgbClr val="151616"/>
                </a:solidFill>
                <a:latin typeface="Arial"/>
                <a:cs typeface="Arial"/>
              </a:rPr>
              <a:t>Президента  </a:t>
            </a:r>
            <a:r>
              <a:rPr sz="800" spc="-20" dirty="0">
                <a:solidFill>
                  <a:srgbClr val="151616"/>
                </a:solidFill>
                <a:latin typeface="Arial"/>
                <a:cs typeface="Arial"/>
              </a:rPr>
              <a:t>Российской</a:t>
            </a:r>
            <a:r>
              <a:rPr sz="800" spc="-1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151616"/>
                </a:solidFill>
                <a:latin typeface="Arial"/>
                <a:cs typeface="Arial"/>
              </a:rPr>
              <a:t>Федерации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16561" y="5624637"/>
            <a:ext cx="1276985" cy="805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25"/>
              </a:lnSpc>
              <a:spcBef>
                <a:spcPts val="100"/>
              </a:spcBef>
            </a:pPr>
            <a:r>
              <a:rPr sz="800" b="1" spc="-20" dirty="0">
                <a:solidFill>
                  <a:srgbClr val="151616"/>
                </a:solidFill>
                <a:latin typeface="Arial"/>
                <a:cs typeface="Arial"/>
              </a:rPr>
              <a:t>Репик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25"/>
              </a:lnSpc>
            </a:pPr>
            <a:r>
              <a:rPr sz="800" b="1" spc="-20" dirty="0">
                <a:solidFill>
                  <a:srgbClr val="151616"/>
                </a:solidFill>
                <a:latin typeface="Arial"/>
                <a:cs typeface="Arial"/>
              </a:rPr>
              <a:t>Алексей</a:t>
            </a:r>
            <a:r>
              <a:rPr sz="800" b="1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151616"/>
                </a:solidFill>
                <a:latin typeface="Arial"/>
                <a:cs typeface="Arial"/>
              </a:rPr>
              <a:t>Евгеньевич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 marR="5080">
              <a:lnSpc>
                <a:spcPct val="88800"/>
              </a:lnSpc>
            </a:pPr>
            <a:r>
              <a:rPr sz="800" spc="-30" dirty="0">
                <a:solidFill>
                  <a:srgbClr val="151616"/>
                </a:solidFill>
                <a:latin typeface="Arial"/>
                <a:cs typeface="Arial"/>
              </a:rPr>
              <a:t>Председатель  </a:t>
            </a:r>
            <a:r>
              <a:rPr sz="800" spc="-25" dirty="0">
                <a:solidFill>
                  <a:srgbClr val="151616"/>
                </a:solidFill>
                <a:latin typeface="Arial"/>
                <a:cs typeface="Arial"/>
              </a:rPr>
              <a:t>общероссийской  общественной</a:t>
            </a:r>
            <a:r>
              <a:rPr sz="800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151616"/>
                </a:solidFill>
                <a:latin typeface="Arial"/>
                <a:cs typeface="Arial"/>
              </a:rPr>
              <a:t>организации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890"/>
              </a:lnSpc>
            </a:pPr>
            <a:r>
              <a:rPr sz="800" spc="-25" dirty="0">
                <a:solidFill>
                  <a:srgbClr val="151616"/>
                </a:solidFill>
                <a:latin typeface="Arial"/>
                <a:cs typeface="Arial"/>
              </a:rPr>
              <a:t>«Деловой</a:t>
            </a:r>
            <a:r>
              <a:rPr sz="8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151616"/>
                </a:solidFill>
                <a:latin typeface="Arial"/>
                <a:cs typeface="Arial"/>
              </a:rPr>
              <a:t>России»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54212" y="5633781"/>
            <a:ext cx="1035685" cy="26352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ts val="910"/>
              </a:lnSpc>
              <a:spcBef>
                <a:spcPts val="170"/>
              </a:spcBef>
            </a:pPr>
            <a:r>
              <a:rPr sz="800" b="1" spc="-25" dirty="0">
                <a:solidFill>
                  <a:srgbClr val="151616"/>
                </a:solidFill>
                <a:latin typeface="Arial"/>
                <a:cs typeface="Arial"/>
              </a:rPr>
              <a:t>Решетников Максим  Геннадьевич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54212" y="5962965"/>
            <a:ext cx="1187450" cy="36385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ct val="88800"/>
              </a:lnSpc>
              <a:spcBef>
                <a:spcPts val="204"/>
              </a:spcBef>
            </a:pPr>
            <a:r>
              <a:rPr sz="800" spc="-20" dirty="0">
                <a:solidFill>
                  <a:srgbClr val="151616"/>
                </a:solidFill>
                <a:latin typeface="Arial"/>
                <a:cs typeface="Arial"/>
              </a:rPr>
              <a:t>Министр </a:t>
            </a:r>
            <a:r>
              <a:rPr sz="800" spc="-25" dirty="0">
                <a:solidFill>
                  <a:srgbClr val="151616"/>
                </a:solidFill>
                <a:latin typeface="Arial"/>
                <a:cs typeface="Arial"/>
              </a:rPr>
              <a:t>экономического  </a:t>
            </a:r>
            <a:r>
              <a:rPr sz="800" spc="-20" dirty="0">
                <a:solidFill>
                  <a:srgbClr val="151616"/>
                </a:solidFill>
                <a:latin typeface="Arial"/>
                <a:cs typeface="Arial"/>
              </a:rPr>
              <a:t>развития </a:t>
            </a:r>
            <a:r>
              <a:rPr sz="800" spc="-25" dirty="0">
                <a:solidFill>
                  <a:srgbClr val="151616"/>
                </a:solidFill>
                <a:latin typeface="Arial"/>
                <a:cs typeface="Arial"/>
              </a:rPr>
              <a:t>Российской  </a:t>
            </a:r>
            <a:r>
              <a:rPr sz="800" spc="-20" dirty="0">
                <a:solidFill>
                  <a:srgbClr val="151616"/>
                </a:solidFill>
                <a:latin typeface="Arial"/>
                <a:cs typeface="Arial"/>
              </a:rPr>
              <a:t>Федерации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91839" y="5633781"/>
            <a:ext cx="914400" cy="26352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ts val="910"/>
              </a:lnSpc>
              <a:spcBef>
                <a:spcPts val="170"/>
              </a:spcBef>
            </a:pPr>
            <a:r>
              <a:rPr sz="800" b="1" spc="-25" dirty="0">
                <a:solidFill>
                  <a:srgbClr val="151616"/>
                </a:solidFill>
                <a:latin typeface="Arial"/>
                <a:cs typeface="Arial"/>
              </a:rPr>
              <a:t>Сидоренко </a:t>
            </a:r>
            <a:r>
              <a:rPr sz="800" b="1" spc="-20" dirty="0">
                <a:solidFill>
                  <a:srgbClr val="151616"/>
                </a:solidFill>
                <a:latin typeface="Arial"/>
                <a:cs typeface="Arial"/>
              </a:rPr>
              <a:t>Элина  Леонидовна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91839" y="5962965"/>
            <a:ext cx="1353820" cy="80899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ct val="90400"/>
              </a:lnSpc>
              <a:spcBef>
                <a:spcPts val="190"/>
              </a:spcBef>
            </a:pPr>
            <a:r>
              <a:rPr sz="800" spc="-25" dirty="0">
                <a:solidFill>
                  <a:srgbClr val="151616"/>
                </a:solidFill>
                <a:latin typeface="Arial"/>
                <a:cs typeface="Arial"/>
              </a:rPr>
              <a:t>Ответственный </a:t>
            </a:r>
            <a:r>
              <a:rPr sz="800" spc="-20" dirty="0">
                <a:solidFill>
                  <a:srgbClr val="151616"/>
                </a:solidFill>
                <a:latin typeface="Arial"/>
                <a:cs typeface="Arial"/>
              </a:rPr>
              <a:t>секретарь  </a:t>
            </a:r>
            <a:r>
              <a:rPr sz="800" spc="-30" dirty="0">
                <a:solidFill>
                  <a:srgbClr val="151616"/>
                </a:solidFill>
                <a:latin typeface="Arial"/>
                <a:cs typeface="Arial"/>
              </a:rPr>
              <a:t>Наблюдательного </a:t>
            </a:r>
            <a:r>
              <a:rPr sz="800" spc="-25" dirty="0">
                <a:solidFill>
                  <a:srgbClr val="151616"/>
                </a:solidFill>
                <a:latin typeface="Arial"/>
                <a:cs typeface="Arial"/>
              </a:rPr>
              <a:t>совета,  Генеральный </a:t>
            </a:r>
            <a:r>
              <a:rPr sz="800" spc="-20" dirty="0">
                <a:solidFill>
                  <a:srgbClr val="151616"/>
                </a:solidFill>
                <a:latin typeface="Arial"/>
                <a:cs typeface="Arial"/>
              </a:rPr>
              <a:t>директор  </a:t>
            </a:r>
            <a:r>
              <a:rPr sz="800" spc="-25" dirty="0">
                <a:solidFill>
                  <a:srgbClr val="151616"/>
                </a:solidFill>
                <a:latin typeface="Arial"/>
                <a:cs typeface="Arial"/>
              </a:rPr>
              <a:t>Автономной некоммерческой  </a:t>
            </a:r>
            <a:r>
              <a:rPr sz="800" spc="-20" dirty="0">
                <a:solidFill>
                  <a:srgbClr val="151616"/>
                </a:solidFill>
                <a:latin typeface="Arial"/>
                <a:cs typeface="Arial"/>
              </a:rPr>
              <a:t>организации </a:t>
            </a:r>
            <a:r>
              <a:rPr sz="800" spc="-25" dirty="0">
                <a:solidFill>
                  <a:srgbClr val="151616"/>
                </a:solidFill>
                <a:latin typeface="Arial"/>
                <a:cs typeface="Arial"/>
              </a:rPr>
              <a:t>«Платформа  </a:t>
            </a:r>
            <a:r>
              <a:rPr sz="800" spc="-20" dirty="0">
                <a:solidFill>
                  <a:srgbClr val="151616"/>
                </a:solidFill>
                <a:latin typeface="Arial"/>
                <a:cs typeface="Arial"/>
              </a:rPr>
              <a:t>для работы </a:t>
            </a:r>
            <a:r>
              <a:rPr sz="800" dirty="0">
                <a:solidFill>
                  <a:srgbClr val="151616"/>
                </a:solidFill>
                <a:latin typeface="Arial"/>
                <a:cs typeface="Arial"/>
              </a:rPr>
              <a:t>с </a:t>
            </a:r>
            <a:r>
              <a:rPr sz="800" spc="-25" dirty="0">
                <a:solidFill>
                  <a:srgbClr val="151616"/>
                </a:solidFill>
                <a:latin typeface="Arial"/>
                <a:cs typeface="Arial"/>
              </a:rPr>
              <a:t>обращениями  предпринимателей»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29678" y="5624637"/>
            <a:ext cx="1085215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25"/>
              </a:lnSpc>
              <a:spcBef>
                <a:spcPts val="100"/>
              </a:spcBef>
            </a:pPr>
            <a:r>
              <a:rPr sz="800" b="1" spc="-35" dirty="0">
                <a:solidFill>
                  <a:srgbClr val="151616"/>
                </a:solidFill>
                <a:latin typeface="Arial"/>
                <a:cs typeface="Arial"/>
              </a:rPr>
              <a:t>Титов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25"/>
              </a:lnSpc>
            </a:pPr>
            <a:r>
              <a:rPr sz="800" b="1" spc="-20" dirty="0">
                <a:solidFill>
                  <a:srgbClr val="151616"/>
                </a:solidFill>
                <a:latin typeface="Arial"/>
                <a:cs typeface="Arial"/>
              </a:rPr>
              <a:t>Борис</a:t>
            </a:r>
            <a:r>
              <a:rPr sz="8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rgbClr val="151616"/>
                </a:solidFill>
                <a:latin typeface="Arial"/>
                <a:cs typeface="Arial"/>
              </a:rPr>
              <a:t>Юрьевич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50">
              <a:latin typeface="Times New Roman"/>
              <a:cs typeface="Times New Roman"/>
            </a:endParaRPr>
          </a:p>
          <a:p>
            <a:pPr marL="12700" marR="277495">
              <a:lnSpc>
                <a:spcPts val="790"/>
              </a:lnSpc>
              <a:spcBef>
                <a:spcPts val="5"/>
              </a:spcBef>
            </a:pPr>
            <a:r>
              <a:rPr sz="800" spc="-60" dirty="0">
                <a:solidFill>
                  <a:srgbClr val="151616"/>
                </a:solidFill>
                <a:latin typeface="Arial"/>
                <a:cs typeface="Arial"/>
              </a:rPr>
              <a:t>У</a:t>
            </a:r>
            <a:r>
              <a:rPr sz="800" spc="-15" dirty="0">
                <a:solidFill>
                  <a:srgbClr val="151616"/>
                </a:solidFill>
                <a:latin typeface="Arial"/>
                <a:cs typeface="Arial"/>
              </a:rPr>
              <a:t>п</a:t>
            </a:r>
            <a:r>
              <a:rPr sz="800" spc="-35" dirty="0">
                <a:solidFill>
                  <a:srgbClr val="151616"/>
                </a:solidFill>
                <a:latin typeface="Arial"/>
                <a:cs typeface="Arial"/>
              </a:rPr>
              <a:t>о</a:t>
            </a:r>
            <a:r>
              <a:rPr sz="800" spc="-25" dirty="0">
                <a:solidFill>
                  <a:srgbClr val="151616"/>
                </a:solidFill>
                <a:latin typeface="Arial"/>
                <a:cs typeface="Arial"/>
              </a:rPr>
              <a:t>лн</a:t>
            </a:r>
            <a:r>
              <a:rPr sz="800" spc="-15" dirty="0">
                <a:solidFill>
                  <a:srgbClr val="151616"/>
                </a:solidFill>
                <a:latin typeface="Arial"/>
                <a:cs typeface="Arial"/>
              </a:rPr>
              <a:t>о</a:t>
            </a:r>
            <a:r>
              <a:rPr sz="800" spc="-25" dirty="0">
                <a:solidFill>
                  <a:srgbClr val="151616"/>
                </a:solidFill>
                <a:latin typeface="Arial"/>
                <a:cs typeface="Arial"/>
              </a:rPr>
              <a:t>м</a:t>
            </a:r>
            <a:r>
              <a:rPr sz="800" spc="-35" dirty="0">
                <a:solidFill>
                  <a:srgbClr val="151616"/>
                </a:solidFill>
                <a:latin typeface="Arial"/>
                <a:cs typeface="Arial"/>
              </a:rPr>
              <a:t>о</a:t>
            </a:r>
            <a:r>
              <a:rPr sz="800" spc="-20" dirty="0">
                <a:solidFill>
                  <a:srgbClr val="151616"/>
                </a:solidFill>
                <a:latin typeface="Arial"/>
                <a:cs typeface="Arial"/>
              </a:rPr>
              <a:t>ч</a:t>
            </a:r>
            <a:r>
              <a:rPr sz="800" spc="-15" dirty="0">
                <a:solidFill>
                  <a:srgbClr val="151616"/>
                </a:solidFill>
                <a:latin typeface="Arial"/>
                <a:cs typeface="Arial"/>
              </a:rPr>
              <a:t>е</a:t>
            </a:r>
            <a:r>
              <a:rPr sz="800" spc="-25" dirty="0">
                <a:solidFill>
                  <a:srgbClr val="151616"/>
                </a:solidFill>
                <a:latin typeface="Arial"/>
                <a:cs typeface="Arial"/>
              </a:rPr>
              <a:t>нны</a:t>
            </a:r>
            <a:r>
              <a:rPr sz="800" dirty="0">
                <a:solidFill>
                  <a:srgbClr val="151616"/>
                </a:solidFill>
                <a:latin typeface="Arial"/>
                <a:cs typeface="Arial"/>
              </a:rPr>
              <a:t>й  </a:t>
            </a:r>
            <a:r>
              <a:rPr sz="800" spc="-10" dirty="0">
                <a:solidFill>
                  <a:srgbClr val="151616"/>
                </a:solidFill>
                <a:latin typeface="Arial"/>
                <a:cs typeface="Arial"/>
              </a:rPr>
              <a:t>при</a:t>
            </a:r>
            <a:r>
              <a:rPr sz="800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151616"/>
                </a:solidFill>
                <a:latin typeface="Arial"/>
                <a:cs typeface="Arial"/>
              </a:rPr>
              <a:t>Президенте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88800"/>
              </a:lnSpc>
              <a:spcBef>
                <a:spcPts val="60"/>
              </a:spcBef>
            </a:pPr>
            <a:r>
              <a:rPr sz="800" spc="-20" dirty="0">
                <a:solidFill>
                  <a:srgbClr val="151616"/>
                </a:solidFill>
                <a:latin typeface="Arial"/>
                <a:cs typeface="Arial"/>
              </a:rPr>
              <a:t>Российской</a:t>
            </a:r>
            <a:r>
              <a:rPr sz="800" spc="-1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151616"/>
                </a:solidFill>
                <a:latin typeface="Arial"/>
                <a:cs typeface="Arial"/>
              </a:rPr>
              <a:t>Федерации  </a:t>
            </a:r>
            <a:r>
              <a:rPr sz="800" spc="-10" dirty="0">
                <a:solidFill>
                  <a:srgbClr val="151616"/>
                </a:solidFill>
                <a:latin typeface="Arial"/>
                <a:cs typeface="Arial"/>
              </a:rPr>
              <a:t>по </a:t>
            </a:r>
            <a:r>
              <a:rPr sz="800" spc="-20" dirty="0">
                <a:solidFill>
                  <a:srgbClr val="151616"/>
                </a:solidFill>
                <a:latin typeface="Arial"/>
                <a:cs typeface="Arial"/>
              </a:rPr>
              <a:t>защите </a:t>
            </a:r>
            <a:r>
              <a:rPr sz="800" spc="-15" dirty="0">
                <a:solidFill>
                  <a:srgbClr val="151616"/>
                </a:solidFill>
                <a:latin typeface="Arial"/>
                <a:cs typeface="Arial"/>
              </a:rPr>
              <a:t>прав  </a:t>
            </a:r>
            <a:r>
              <a:rPr sz="800" spc="-25" dirty="0">
                <a:solidFill>
                  <a:srgbClr val="151616"/>
                </a:solidFill>
                <a:latin typeface="Arial"/>
                <a:cs typeface="Arial"/>
              </a:rPr>
              <a:t>предпринимателей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366765" y="5624637"/>
            <a:ext cx="1353820" cy="1022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25"/>
              </a:lnSpc>
              <a:spcBef>
                <a:spcPts val="100"/>
              </a:spcBef>
            </a:pPr>
            <a:r>
              <a:rPr sz="800" b="1" spc="-25" dirty="0">
                <a:solidFill>
                  <a:srgbClr val="151616"/>
                </a:solidFill>
                <a:latin typeface="Arial"/>
                <a:cs typeface="Arial"/>
              </a:rPr>
              <a:t>Чупшева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25"/>
              </a:lnSpc>
            </a:pPr>
            <a:r>
              <a:rPr sz="800" b="1" spc="-25" dirty="0">
                <a:solidFill>
                  <a:srgbClr val="151616"/>
                </a:solidFill>
                <a:latin typeface="Arial"/>
                <a:cs typeface="Arial"/>
              </a:rPr>
              <a:t>Светлана</a:t>
            </a:r>
            <a:r>
              <a:rPr sz="800" b="1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151616"/>
                </a:solidFill>
                <a:latin typeface="Arial"/>
                <a:cs typeface="Arial"/>
              </a:rPr>
              <a:t>Витальевна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 marR="5080">
              <a:lnSpc>
                <a:spcPct val="90000"/>
              </a:lnSpc>
              <a:spcBef>
                <a:spcPts val="5"/>
              </a:spcBef>
            </a:pPr>
            <a:r>
              <a:rPr sz="800" spc="-25" dirty="0">
                <a:solidFill>
                  <a:srgbClr val="151616"/>
                </a:solidFill>
                <a:latin typeface="Arial"/>
                <a:cs typeface="Arial"/>
              </a:rPr>
              <a:t>Генеральный </a:t>
            </a:r>
            <a:r>
              <a:rPr sz="800" spc="-20" dirty="0">
                <a:solidFill>
                  <a:srgbClr val="151616"/>
                </a:solidFill>
                <a:latin typeface="Arial"/>
                <a:cs typeface="Arial"/>
              </a:rPr>
              <a:t>директор  </a:t>
            </a:r>
            <a:r>
              <a:rPr sz="800" spc="-25" dirty="0">
                <a:solidFill>
                  <a:srgbClr val="151616"/>
                </a:solidFill>
                <a:latin typeface="Arial"/>
                <a:cs typeface="Arial"/>
              </a:rPr>
              <a:t>Автономной некоммерческой  </a:t>
            </a:r>
            <a:r>
              <a:rPr sz="800" spc="-20" dirty="0">
                <a:solidFill>
                  <a:srgbClr val="151616"/>
                </a:solidFill>
                <a:latin typeface="Arial"/>
                <a:cs typeface="Arial"/>
              </a:rPr>
              <a:t>организации </a:t>
            </a:r>
            <a:r>
              <a:rPr sz="800" spc="-25" dirty="0">
                <a:solidFill>
                  <a:srgbClr val="151616"/>
                </a:solidFill>
                <a:latin typeface="Arial"/>
                <a:cs typeface="Arial"/>
              </a:rPr>
              <a:t>«Агентство  </a:t>
            </a:r>
            <a:r>
              <a:rPr sz="800" spc="-20" dirty="0">
                <a:solidFill>
                  <a:srgbClr val="151616"/>
                </a:solidFill>
                <a:latin typeface="Arial"/>
                <a:cs typeface="Arial"/>
              </a:rPr>
              <a:t>стратегических</a:t>
            </a:r>
            <a:r>
              <a:rPr sz="8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151616"/>
                </a:solidFill>
                <a:latin typeface="Arial"/>
                <a:cs typeface="Arial"/>
              </a:rPr>
              <a:t>инициатив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780"/>
              </a:lnSpc>
            </a:pPr>
            <a:r>
              <a:rPr sz="800" spc="-10" dirty="0">
                <a:solidFill>
                  <a:srgbClr val="151616"/>
                </a:solidFill>
                <a:latin typeface="Arial"/>
                <a:cs typeface="Arial"/>
              </a:rPr>
              <a:t>по</a:t>
            </a:r>
            <a:r>
              <a:rPr sz="800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151616"/>
                </a:solidFill>
                <a:latin typeface="Arial"/>
                <a:cs typeface="Arial"/>
              </a:rPr>
              <a:t>продвижению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25"/>
              </a:lnSpc>
            </a:pPr>
            <a:r>
              <a:rPr sz="800" spc="-25" dirty="0">
                <a:solidFill>
                  <a:srgbClr val="151616"/>
                </a:solidFill>
                <a:latin typeface="Arial"/>
                <a:cs typeface="Arial"/>
              </a:rPr>
              <a:t>новых</a:t>
            </a:r>
            <a:r>
              <a:rPr sz="800" spc="-1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151616"/>
                </a:solidFill>
                <a:latin typeface="Arial"/>
                <a:cs typeface="Arial"/>
              </a:rPr>
              <a:t>проектов»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905009" y="5624637"/>
            <a:ext cx="1203325" cy="693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25"/>
              </a:lnSpc>
              <a:spcBef>
                <a:spcPts val="100"/>
              </a:spcBef>
            </a:pPr>
            <a:r>
              <a:rPr sz="800" b="1" spc="-25" dirty="0">
                <a:solidFill>
                  <a:srgbClr val="151616"/>
                </a:solidFill>
                <a:latin typeface="Arial"/>
                <a:cs typeface="Arial"/>
              </a:rPr>
              <a:t>Шулика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25"/>
              </a:lnSpc>
            </a:pPr>
            <a:r>
              <a:rPr sz="800" b="1" spc="-20" dirty="0">
                <a:solidFill>
                  <a:srgbClr val="151616"/>
                </a:solidFill>
                <a:latin typeface="Arial"/>
                <a:cs typeface="Arial"/>
              </a:rPr>
              <a:t>Виталий</a:t>
            </a:r>
            <a:r>
              <a:rPr sz="800" b="1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rgbClr val="151616"/>
                </a:solidFill>
                <a:latin typeface="Arial"/>
                <a:cs typeface="Arial"/>
              </a:rPr>
              <a:t>Дмитриевич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25"/>
              </a:lnSpc>
              <a:spcBef>
                <a:spcPts val="645"/>
              </a:spcBef>
            </a:pPr>
            <a:r>
              <a:rPr sz="800" spc="-25" dirty="0">
                <a:solidFill>
                  <a:srgbClr val="151616"/>
                </a:solidFill>
                <a:latin typeface="Arial"/>
                <a:cs typeface="Arial"/>
              </a:rPr>
              <a:t>Заместитель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ts val="910"/>
              </a:lnSpc>
              <a:spcBef>
                <a:spcPts val="35"/>
              </a:spcBef>
            </a:pPr>
            <a:r>
              <a:rPr sz="800" spc="-20" dirty="0">
                <a:solidFill>
                  <a:srgbClr val="151616"/>
                </a:solidFill>
                <a:latin typeface="Arial"/>
                <a:cs typeface="Arial"/>
              </a:rPr>
              <a:t>Министра </a:t>
            </a:r>
            <a:r>
              <a:rPr sz="800" spc="-25" dirty="0">
                <a:solidFill>
                  <a:srgbClr val="151616"/>
                </a:solidFill>
                <a:latin typeface="Arial"/>
                <a:cs typeface="Arial"/>
              </a:rPr>
              <a:t>внутренних</a:t>
            </a:r>
            <a:r>
              <a:rPr sz="800" spc="-114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151616"/>
                </a:solidFill>
                <a:latin typeface="Arial"/>
                <a:cs typeface="Arial"/>
              </a:rPr>
              <a:t>дел  Российской</a:t>
            </a:r>
            <a:r>
              <a:rPr sz="8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151616"/>
                </a:solidFill>
                <a:latin typeface="Arial"/>
                <a:cs typeface="Arial"/>
              </a:rPr>
              <a:t>Федерации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026652" y="6135116"/>
            <a:ext cx="1277111" cy="1274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26819" y="1697227"/>
            <a:ext cx="1216152" cy="1216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26819" y="4294123"/>
            <a:ext cx="1216152" cy="12131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66060" y="1697227"/>
            <a:ext cx="1213103" cy="12161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66924" y="4295458"/>
            <a:ext cx="1212215" cy="1211580"/>
          </a:xfrm>
          <a:custGeom>
            <a:avLst/>
            <a:gdLst/>
            <a:ahLst/>
            <a:cxnLst/>
            <a:rect l="l" t="t" r="r" b="b"/>
            <a:pathLst>
              <a:path w="1212214" h="1211579">
                <a:moveTo>
                  <a:pt x="606056" y="0"/>
                </a:moveTo>
                <a:lnTo>
                  <a:pt x="560825" y="1661"/>
                </a:lnTo>
                <a:lnTo>
                  <a:pt x="516497" y="6567"/>
                </a:lnTo>
                <a:lnTo>
                  <a:pt x="473189" y="14599"/>
                </a:lnTo>
                <a:lnTo>
                  <a:pt x="431018" y="25643"/>
                </a:lnTo>
                <a:lnTo>
                  <a:pt x="390102" y="39580"/>
                </a:lnTo>
                <a:lnTo>
                  <a:pt x="350556" y="56294"/>
                </a:lnTo>
                <a:lnTo>
                  <a:pt x="312501" y="75666"/>
                </a:lnTo>
                <a:lnTo>
                  <a:pt x="276051" y="97579"/>
                </a:lnTo>
                <a:lnTo>
                  <a:pt x="241324" y="121918"/>
                </a:lnTo>
                <a:lnTo>
                  <a:pt x="208437" y="148564"/>
                </a:lnTo>
                <a:lnTo>
                  <a:pt x="177509" y="177401"/>
                </a:lnTo>
                <a:lnTo>
                  <a:pt x="148654" y="208311"/>
                </a:lnTo>
                <a:lnTo>
                  <a:pt x="121992" y="241178"/>
                </a:lnTo>
                <a:lnTo>
                  <a:pt x="97637" y="275883"/>
                </a:lnTo>
                <a:lnTo>
                  <a:pt x="75711" y="312312"/>
                </a:lnTo>
                <a:lnTo>
                  <a:pt x="56327" y="350344"/>
                </a:lnTo>
                <a:lnTo>
                  <a:pt x="39603" y="389865"/>
                </a:lnTo>
                <a:lnTo>
                  <a:pt x="25659" y="430757"/>
                </a:lnTo>
                <a:lnTo>
                  <a:pt x="14608" y="472902"/>
                </a:lnTo>
                <a:lnTo>
                  <a:pt x="6569" y="516182"/>
                </a:lnTo>
                <a:lnTo>
                  <a:pt x="1661" y="560485"/>
                </a:lnTo>
                <a:lnTo>
                  <a:pt x="0" y="605688"/>
                </a:lnTo>
                <a:lnTo>
                  <a:pt x="1661" y="650891"/>
                </a:lnTo>
                <a:lnTo>
                  <a:pt x="6569" y="695191"/>
                </a:lnTo>
                <a:lnTo>
                  <a:pt x="14608" y="738473"/>
                </a:lnTo>
                <a:lnTo>
                  <a:pt x="25659" y="780618"/>
                </a:lnTo>
                <a:lnTo>
                  <a:pt x="39603" y="821510"/>
                </a:lnTo>
                <a:lnTo>
                  <a:pt x="56327" y="861030"/>
                </a:lnTo>
                <a:lnTo>
                  <a:pt x="75711" y="899063"/>
                </a:lnTo>
                <a:lnTo>
                  <a:pt x="97637" y="935490"/>
                </a:lnTo>
                <a:lnTo>
                  <a:pt x="121992" y="970197"/>
                </a:lnTo>
                <a:lnTo>
                  <a:pt x="148654" y="1003063"/>
                </a:lnTo>
                <a:lnTo>
                  <a:pt x="177509" y="1033974"/>
                </a:lnTo>
                <a:lnTo>
                  <a:pt x="208437" y="1062810"/>
                </a:lnTo>
                <a:lnTo>
                  <a:pt x="241324" y="1089456"/>
                </a:lnTo>
                <a:lnTo>
                  <a:pt x="276051" y="1113796"/>
                </a:lnTo>
                <a:lnTo>
                  <a:pt x="312501" y="1135710"/>
                </a:lnTo>
                <a:lnTo>
                  <a:pt x="350556" y="1155081"/>
                </a:lnTo>
                <a:lnTo>
                  <a:pt x="390102" y="1171794"/>
                </a:lnTo>
                <a:lnTo>
                  <a:pt x="431018" y="1185731"/>
                </a:lnTo>
                <a:lnTo>
                  <a:pt x="473189" y="1196775"/>
                </a:lnTo>
                <a:lnTo>
                  <a:pt x="516497" y="1204808"/>
                </a:lnTo>
                <a:lnTo>
                  <a:pt x="560825" y="1209715"/>
                </a:lnTo>
                <a:lnTo>
                  <a:pt x="606056" y="1211376"/>
                </a:lnTo>
                <a:lnTo>
                  <a:pt x="651286" y="1209715"/>
                </a:lnTo>
                <a:lnTo>
                  <a:pt x="695615" y="1204808"/>
                </a:lnTo>
                <a:lnTo>
                  <a:pt x="738922" y="1196775"/>
                </a:lnTo>
                <a:lnTo>
                  <a:pt x="781093" y="1185731"/>
                </a:lnTo>
                <a:lnTo>
                  <a:pt x="822010" y="1171794"/>
                </a:lnTo>
                <a:lnTo>
                  <a:pt x="861554" y="1155081"/>
                </a:lnTo>
                <a:lnTo>
                  <a:pt x="899610" y="1135710"/>
                </a:lnTo>
                <a:lnTo>
                  <a:pt x="936061" y="1113796"/>
                </a:lnTo>
                <a:lnTo>
                  <a:pt x="970786" y="1089456"/>
                </a:lnTo>
                <a:lnTo>
                  <a:pt x="1003674" y="1062810"/>
                </a:lnTo>
                <a:lnTo>
                  <a:pt x="1034602" y="1033974"/>
                </a:lnTo>
                <a:lnTo>
                  <a:pt x="1063458" y="1003063"/>
                </a:lnTo>
                <a:lnTo>
                  <a:pt x="1090119" y="970197"/>
                </a:lnTo>
                <a:lnTo>
                  <a:pt x="1114473" y="935490"/>
                </a:lnTo>
                <a:lnTo>
                  <a:pt x="1136401" y="899063"/>
                </a:lnTo>
                <a:lnTo>
                  <a:pt x="1155785" y="861030"/>
                </a:lnTo>
                <a:lnTo>
                  <a:pt x="1172508" y="821510"/>
                </a:lnTo>
                <a:lnTo>
                  <a:pt x="1186453" y="780618"/>
                </a:lnTo>
                <a:lnTo>
                  <a:pt x="1197503" y="738473"/>
                </a:lnTo>
                <a:lnTo>
                  <a:pt x="1205542" y="695191"/>
                </a:lnTo>
                <a:lnTo>
                  <a:pt x="1210450" y="650891"/>
                </a:lnTo>
                <a:lnTo>
                  <a:pt x="1212113" y="605688"/>
                </a:lnTo>
                <a:lnTo>
                  <a:pt x="1210450" y="560485"/>
                </a:lnTo>
                <a:lnTo>
                  <a:pt x="1205542" y="516182"/>
                </a:lnTo>
                <a:lnTo>
                  <a:pt x="1197503" y="472902"/>
                </a:lnTo>
                <a:lnTo>
                  <a:pt x="1186453" y="430757"/>
                </a:lnTo>
                <a:lnTo>
                  <a:pt x="1172508" y="389865"/>
                </a:lnTo>
                <a:lnTo>
                  <a:pt x="1155785" y="350344"/>
                </a:lnTo>
                <a:lnTo>
                  <a:pt x="1136401" y="312312"/>
                </a:lnTo>
                <a:lnTo>
                  <a:pt x="1114473" y="275883"/>
                </a:lnTo>
                <a:lnTo>
                  <a:pt x="1090119" y="241178"/>
                </a:lnTo>
                <a:lnTo>
                  <a:pt x="1063458" y="208311"/>
                </a:lnTo>
                <a:lnTo>
                  <a:pt x="1034602" y="177401"/>
                </a:lnTo>
                <a:lnTo>
                  <a:pt x="1003674" y="148564"/>
                </a:lnTo>
                <a:lnTo>
                  <a:pt x="970786" y="121918"/>
                </a:lnTo>
                <a:lnTo>
                  <a:pt x="936061" y="97579"/>
                </a:lnTo>
                <a:lnTo>
                  <a:pt x="899610" y="75666"/>
                </a:lnTo>
                <a:lnTo>
                  <a:pt x="861554" y="56294"/>
                </a:lnTo>
                <a:lnTo>
                  <a:pt x="822010" y="39580"/>
                </a:lnTo>
                <a:lnTo>
                  <a:pt x="781093" y="25643"/>
                </a:lnTo>
                <a:lnTo>
                  <a:pt x="738922" y="14599"/>
                </a:lnTo>
                <a:lnTo>
                  <a:pt x="695615" y="6567"/>
                </a:lnTo>
                <a:lnTo>
                  <a:pt x="651286" y="1661"/>
                </a:lnTo>
                <a:lnTo>
                  <a:pt x="606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99588" y="4364227"/>
            <a:ext cx="1146048" cy="1143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02252" y="1697227"/>
            <a:ext cx="1216152" cy="12161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02252" y="4294123"/>
            <a:ext cx="1216152" cy="12131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41491" y="1697227"/>
            <a:ext cx="1213104" cy="12161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41491" y="4294123"/>
            <a:ext cx="1213104" cy="12131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377683" y="1697227"/>
            <a:ext cx="1216152" cy="12161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377683" y="4294123"/>
            <a:ext cx="1216152" cy="12131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916923" y="1697227"/>
            <a:ext cx="1213103" cy="12161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916923" y="4294123"/>
            <a:ext cx="1213103" cy="12131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227819" y="313435"/>
            <a:ext cx="246888" cy="2468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560233" y="463018"/>
            <a:ext cx="43180" cy="17145"/>
          </a:xfrm>
          <a:custGeom>
            <a:avLst/>
            <a:gdLst/>
            <a:ahLst/>
            <a:cxnLst/>
            <a:rect l="l" t="t" r="r" b="b"/>
            <a:pathLst>
              <a:path w="43179" h="17145">
                <a:moveTo>
                  <a:pt x="0" y="0"/>
                </a:moveTo>
                <a:lnTo>
                  <a:pt x="19795" y="16946"/>
                </a:lnTo>
                <a:lnTo>
                  <a:pt x="30998" y="15041"/>
                </a:lnTo>
                <a:lnTo>
                  <a:pt x="39923" y="9673"/>
                </a:lnTo>
                <a:lnTo>
                  <a:pt x="42730" y="5718"/>
                </a:lnTo>
                <a:lnTo>
                  <a:pt x="8366" y="57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572071" y="406675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29" h="62229">
                <a:moveTo>
                  <a:pt x="31139" y="0"/>
                </a:moveTo>
                <a:lnTo>
                  <a:pt x="20612" y="0"/>
                </a:lnTo>
                <a:lnTo>
                  <a:pt x="23060" y="8166"/>
                </a:lnTo>
                <a:lnTo>
                  <a:pt x="23060" y="19394"/>
                </a:lnTo>
                <a:lnTo>
                  <a:pt x="17754" y="23886"/>
                </a:lnTo>
                <a:lnTo>
                  <a:pt x="0" y="23886"/>
                </a:lnTo>
                <a:lnTo>
                  <a:pt x="0" y="33888"/>
                </a:lnTo>
                <a:lnTo>
                  <a:pt x="18572" y="33888"/>
                </a:lnTo>
                <a:lnTo>
                  <a:pt x="24691" y="39403"/>
                </a:lnTo>
                <a:lnTo>
                  <a:pt x="24691" y="52876"/>
                </a:lnTo>
                <a:lnTo>
                  <a:pt x="19998" y="62062"/>
                </a:lnTo>
                <a:lnTo>
                  <a:pt x="30892" y="62062"/>
                </a:lnTo>
                <a:lnTo>
                  <a:pt x="33987" y="57701"/>
                </a:lnTo>
                <a:lnTo>
                  <a:pt x="36121" y="46954"/>
                </a:lnTo>
                <a:lnTo>
                  <a:pt x="36324" y="38994"/>
                </a:lnTo>
                <a:lnTo>
                  <a:pt x="31836" y="32050"/>
                </a:lnTo>
                <a:lnTo>
                  <a:pt x="24691" y="28173"/>
                </a:lnTo>
                <a:lnTo>
                  <a:pt x="31222" y="24702"/>
                </a:lnTo>
                <a:lnTo>
                  <a:pt x="34693" y="18171"/>
                </a:lnTo>
                <a:lnTo>
                  <a:pt x="34693" y="11432"/>
                </a:lnTo>
                <a:lnTo>
                  <a:pt x="32251" y="1259"/>
                </a:lnTo>
                <a:lnTo>
                  <a:pt x="311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558807" y="395449"/>
            <a:ext cx="44450" cy="16510"/>
          </a:xfrm>
          <a:custGeom>
            <a:avLst/>
            <a:gdLst/>
            <a:ahLst/>
            <a:cxnLst/>
            <a:rect l="l" t="t" r="r" b="b"/>
            <a:pathLst>
              <a:path w="44450" h="16509">
                <a:moveTo>
                  <a:pt x="22039" y="0"/>
                </a:moveTo>
                <a:lnTo>
                  <a:pt x="14080" y="0"/>
                </a:lnTo>
                <a:lnTo>
                  <a:pt x="5918" y="2653"/>
                </a:lnTo>
                <a:lnTo>
                  <a:pt x="0" y="6530"/>
                </a:lnTo>
                <a:lnTo>
                  <a:pt x="4488" y="16330"/>
                </a:lnTo>
                <a:lnTo>
                  <a:pt x="12242" y="11225"/>
                </a:lnTo>
                <a:lnTo>
                  <a:pt x="44403" y="11225"/>
                </a:lnTo>
                <a:lnTo>
                  <a:pt x="39283" y="5433"/>
                </a:lnTo>
                <a:lnTo>
                  <a:pt x="30910" y="1329"/>
                </a:lnTo>
                <a:lnTo>
                  <a:pt x="22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627107" y="395731"/>
            <a:ext cx="82296" cy="853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131652" y="396878"/>
            <a:ext cx="46990" cy="81915"/>
          </a:xfrm>
          <a:custGeom>
            <a:avLst/>
            <a:gdLst/>
            <a:ahLst/>
            <a:cxnLst/>
            <a:rect l="l" t="t" r="r" b="b"/>
            <a:pathLst>
              <a:path w="46990" h="81915">
                <a:moveTo>
                  <a:pt x="46732" y="0"/>
                </a:moveTo>
                <a:lnTo>
                  <a:pt x="0" y="0"/>
                </a:lnTo>
                <a:lnTo>
                  <a:pt x="0" y="81657"/>
                </a:lnTo>
                <a:lnTo>
                  <a:pt x="46732" y="81657"/>
                </a:lnTo>
                <a:lnTo>
                  <a:pt x="46732" y="70838"/>
                </a:lnTo>
                <a:lnTo>
                  <a:pt x="12445" y="70838"/>
                </a:lnTo>
                <a:lnTo>
                  <a:pt x="12445" y="43685"/>
                </a:lnTo>
                <a:lnTo>
                  <a:pt x="44079" y="43685"/>
                </a:lnTo>
                <a:lnTo>
                  <a:pt x="44079" y="32865"/>
                </a:lnTo>
                <a:lnTo>
                  <a:pt x="12445" y="32865"/>
                </a:lnTo>
                <a:lnTo>
                  <a:pt x="12445" y="10817"/>
                </a:lnTo>
                <a:lnTo>
                  <a:pt x="46732" y="10817"/>
                </a:lnTo>
                <a:lnTo>
                  <a:pt x="467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034919" y="396878"/>
            <a:ext cx="60960" cy="81915"/>
          </a:xfrm>
          <a:custGeom>
            <a:avLst/>
            <a:gdLst/>
            <a:ahLst/>
            <a:cxnLst/>
            <a:rect l="l" t="t" r="r" b="b"/>
            <a:pathLst>
              <a:path w="60959" h="81915">
                <a:moveTo>
                  <a:pt x="12245" y="0"/>
                </a:moveTo>
                <a:lnTo>
                  <a:pt x="0" y="0"/>
                </a:lnTo>
                <a:lnTo>
                  <a:pt x="0" y="81657"/>
                </a:lnTo>
                <a:lnTo>
                  <a:pt x="12245" y="81657"/>
                </a:lnTo>
                <a:lnTo>
                  <a:pt x="12245" y="43685"/>
                </a:lnTo>
                <a:lnTo>
                  <a:pt x="60812" y="43685"/>
                </a:lnTo>
                <a:lnTo>
                  <a:pt x="60812" y="32865"/>
                </a:lnTo>
                <a:lnTo>
                  <a:pt x="12245" y="32865"/>
                </a:lnTo>
                <a:lnTo>
                  <a:pt x="122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083489" y="440563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241" y="0"/>
                </a:moveTo>
                <a:lnTo>
                  <a:pt x="0" y="0"/>
                </a:lnTo>
                <a:lnTo>
                  <a:pt x="0" y="37971"/>
                </a:lnTo>
                <a:lnTo>
                  <a:pt x="12241" y="37971"/>
                </a:lnTo>
                <a:lnTo>
                  <a:pt x="12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083489" y="396878"/>
            <a:ext cx="12700" cy="33020"/>
          </a:xfrm>
          <a:custGeom>
            <a:avLst/>
            <a:gdLst/>
            <a:ahLst/>
            <a:cxnLst/>
            <a:rect l="l" t="t" r="r" b="b"/>
            <a:pathLst>
              <a:path w="12700" h="33020">
                <a:moveTo>
                  <a:pt x="12241" y="0"/>
                </a:moveTo>
                <a:lnTo>
                  <a:pt x="0" y="0"/>
                </a:lnTo>
                <a:lnTo>
                  <a:pt x="0" y="32865"/>
                </a:lnTo>
                <a:lnTo>
                  <a:pt x="12241" y="32865"/>
                </a:lnTo>
                <a:lnTo>
                  <a:pt x="12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855707" y="395731"/>
            <a:ext cx="67055" cy="853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75128" y="396878"/>
            <a:ext cx="45085" cy="81915"/>
          </a:xfrm>
          <a:custGeom>
            <a:avLst/>
            <a:gdLst/>
            <a:ahLst/>
            <a:cxnLst/>
            <a:rect l="l" t="t" r="r" b="b"/>
            <a:pathLst>
              <a:path w="45084" h="81915">
                <a:moveTo>
                  <a:pt x="43672" y="0"/>
                </a:moveTo>
                <a:lnTo>
                  <a:pt x="0" y="0"/>
                </a:lnTo>
                <a:lnTo>
                  <a:pt x="0" y="81657"/>
                </a:lnTo>
                <a:lnTo>
                  <a:pt x="21630" y="81657"/>
                </a:lnTo>
                <a:lnTo>
                  <a:pt x="32832" y="80103"/>
                </a:lnTo>
                <a:lnTo>
                  <a:pt x="41757" y="75507"/>
                </a:lnTo>
                <a:lnTo>
                  <a:pt x="44772" y="71654"/>
                </a:lnTo>
                <a:lnTo>
                  <a:pt x="12245" y="71654"/>
                </a:lnTo>
                <a:lnTo>
                  <a:pt x="12245" y="43685"/>
                </a:lnTo>
                <a:lnTo>
                  <a:pt x="44669" y="43685"/>
                </a:lnTo>
                <a:lnTo>
                  <a:pt x="41578" y="39806"/>
                </a:lnTo>
                <a:lnTo>
                  <a:pt x="32632" y="35232"/>
                </a:lnTo>
                <a:lnTo>
                  <a:pt x="21426" y="33682"/>
                </a:lnTo>
                <a:lnTo>
                  <a:pt x="12245" y="33682"/>
                </a:lnTo>
                <a:lnTo>
                  <a:pt x="12245" y="10817"/>
                </a:lnTo>
                <a:lnTo>
                  <a:pt x="43672" y="10817"/>
                </a:lnTo>
                <a:lnTo>
                  <a:pt x="436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809208" y="440563"/>
            <a:ext cx="15875" cy="28575"/>
          </a:xfrm>
          <a:custGeom>
            <a:avLst/>
            <a:gdLst/>
            <a:ahLst/>
            <a:cxnLst/>
            <a:rect l="l" t="t" r="r" b="b"/>
            <a:pathLst>
              <a:path w="15875" h="28575">
                <a:moveTo>
                  <a:pt x="10589" y="0"/>
                </a:moveTo>
                <a:lnTo>
                  <a:pt x="0" y="0"/>
                </a:lnTo>
                <a:lnTo>
                  <a:pt x="4283" y="8168"/>
                </a:lnTo>
                <a:lnTo>
                  <a:pt x="4283" y="14086"/>
                </a:lnTo>
                <a:lnTo>
                  <a:pt x="4079" y="19800"/>
                </a:lnTo>
                <a:lnTo>
                  <a:pt x="0" y="27969"/>
                </a:lnTo>
                <a:lnTo>
                  <a:pt x="10692" y="27969"/>
                </a:lnTo>
                <a:lnTo>
                  <a:pt x="13580" y="24278"/>
                </a:lnTo>
                <a:lnTo>
                  <a:pt x="15712" y="13882"/>
                </a:lnTo>
                <a:lnTo>
                  <a:pt x="13460" y="3604"/>
                </a:lnTo>
                <a:lnTo>
                  <a:pt x="105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954508" y="463018"/>
            <a:ext cx="43180" cy="17145"/>
          </a:xfrm>
          <a:custGeom>
            <a:avLst/>
            <a:gdLst/>
            <a:ahLst/>
            <a:cxnLst/>
            <a:rect l="l" t="t" r="r" b="b"/>
            <a:pathLst>
              <a:path w="43179" h="17145">
                <a:moveTo>
                  <a:pt x="0" y="0"/>
                </a:moveTo>
                <a:lnTo>
                  <a:pt x="19795" y="16946"/>
                </a:lnTo>
                <a:lnTo>
                  <a:pt x="30999" y="15041"/>
                </a:lnTo>
                <a:lnTo>
                  <a:pt x="39923" y="9673"/>
                </a:lnTo>
                <a:lnTo>
                  <a:pt x="42730" y="5718"/>
                </a:lnTo>
                <a:lnTo>
                  <a:pt x="8368" y="57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966347" y="406675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29" h="62229">
                <a:moveTo>
                  <a:pt x="31136" y="0"/>
                </a:moveTo>
                <a:lnTo>
                  <a:pt x="20612" y="0"/>
                </a:lnTo>
                <a:lnTo>
                  <a:pt x="23060" y="8166"/>
                </a:lnTo>
                <a:lnTo>
                  <a:pt x="23060" y="19394"/>
                </a:lnTo>
                <a:lnTo>
                  <a:pt x="17753" y="23886"/>
                </a:lnTo>
                <a:lnTo>
                  <a:pt x="0" y="23886"/>
                </a:lnTo>
                <a:lnTo>
                  <a:pt x="0" y="33888"/>
                </a:lnTo>
                <a:lnTo>
                  <a:pt x="18571" y="33888"/>
                </a:lnTo>
                <a:lnTo>
                  <a:pt x="24690" y="39403"/>
                </a:lnTo>
                <a:lnTo>
                  <a:pt x="24690" y="52876"/>
                </a:lnTo>
                <a:lnTo>
                  <a:pt x="19998" y="62062"/>
                </a:lnTo>
                <a:lnTo>
                  <a:pt x="30891" y="62062"/>
                </a:lnTo>
                <a:lnTo>
                  <a:pt x="33986" y="57701"/>
                </a:lnTo>
                <a:lnTo>
                  <a:pt x="36118" y="46954"/>
                </a:lnTo>
                <a:lnTo>
                  <a:pt x="36323" y="38994"/>
                </a:lnTo>
                <a:lnTo>
                  <a:pt x="31835" y="32050"/>
                </a:lnTo>
                <a:lnTo>
                  <a:pt x="24690" y="28173"/>
                </a:lnTo>
                <a:lnTo>
                  <a:pt x="31222" y="24702"/>
                </a:lnTo>
                <a:lnTo>
                  <a:pt x="34692" y="18171"/>
                </a:lnTo>
                <a:lnTo>
                  <a:pt x="34692" y="11432"/>
                </a:lnTo>
                <a:lnTo>
                  <a:pt x="32250" y="1259"/>
                </a:lnTo>
                <a:lnTo>
                  <a:pt x="311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953082" y="395449"/>
            <a:ext cx="44450" cy="16510"/>
          </a:xfrm>
          <a:custGeom>
            <a:avLst/>
            <a:gdLst/>
            <a:ahLst/>
            <a:cxnLst/>
            <a:rect l="l" t="t" r="r" b="b"/>
            <a:pathLst>
              <a:path w="44450" h="16509">
                <a:moveTo>
                  <a:pt x="22039" y="0"/>
                </a:moveTo>
                <a:lnTo>
                  <a:pt x="14081" y="0"/>
                </a:lnTo>
                <a:lnTo>
                  <a:pt x="5919" y="2653"/>
                </a:lnTo>
                <a:lnTo>
                  <a:pt x="0" y="6530"/>
                </a:lnTo>
                <a:lnTo>
                  <a:pt x="4488" y="16330"/>
                </a:lnTo>
                <a:lnTo>
                  <a:pt x="12246" y="11225"/>
                </a:lnTo>
                <a:lnTo>
                  <a:pt x="44401" y="11225"/>
                </a:lnTo>
                <a:lnTo>
                  <a:pt x="39283" y="5433"/>
                </a:lnTo>
                <a:lnTo>
                  <a:pt x="30910" y="1329"/>
                </a:lnTo>
                <a:lnTo>
                  <a:pt x="22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200131" y="392683"/>
            <a:ext cx="70103" cy="8839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0921" y="1516870"/>
            <a:ext cx="5233035" cy="1232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3705">
              <a:lnSpc>
                <a:spcPct val="111700"/>
              </a:lnSpc>
              <a:spcBef>
                <a:spcPts val="100"/>
              </a:spcBef>
            </a:pP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Регламенты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приняты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во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исполнения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пункта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9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перечня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поручений 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Президента Российской Федерации 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от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26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февраля 2019 </a:t>
            </a:r>
            <a:r>
              <a:rPr sz="1200" spc="-114" dirty="0">
                <a:solidFill>
                  <a:srgbClr val="151616"/>
                </a:solidFill>
                <a:latin typeface="Arial"/>
                <a:cs typeface="Arial"/>
              </a:rPr>
              <a:t>г.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№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Пр-294 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об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издании актов,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предусматривающих</a:t>
            </a:r>
            <a:r>
              <a:rPr sz="120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утверждение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15"/>
              </a:lnSpc>
              <a:spcBef>
                <a:spcPts val="260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порядка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рассмотрения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обращений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субъектов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15"/>
              </a:lnSpc>
            </a:pP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предпринимательской деятельности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в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связи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с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оказанием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на них</a:t>
            </a:r>
            <a:r>
              <a:rPr sz="1200" spc="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давления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5" dirty="0">
                <a:solidFill>
                  <a:srgbClr val="151616"/>
                </a:solidFill>
                <a:latin typeface="Arial"/>
                <a:cs typeface="Arial"/>
              </a:rPr>
              <a:t>со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стороны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правоохранительных</a:t>
            </a:r>
            <a:r>
              <a:rPr sz="12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органов.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6760" y="549858"/>
            <a:ext cx="5650230" cy="80264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295"/>
              </a:spcBef>
            </a:pPr>
            <a:r>
              <a:rPr dirty="0"/>
              <a:t>Регламенты работы  правоохранительных</a:t>
            </a:r>
            <a:r>
              <a:rPr spc="-90" dirty="0"/>
              <a:t> </a:t>
            </a:r>
            <a:r>
              <a:rPr dirty="0"/>
              <a:t>органов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4977" y="3339055"/>
            <a:ext cx="4610735" cy="33267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112900"/>
              </a:lnSpc>
              <a:spcBef>
                <a:spcPts val="114"/>
              </a:spcBef>
              <a:tabLst>
                <a:tab pos="4244975" algn="l"/>
              </a:tabLst>
            </a:pPr>
            <a:r>
              <a:rPr sz="1900" dirty="0">
                <a:solidFill>
                  <a:srgbClr val="151616"/>
                </a:solidFill>
                <a:latin typeface="Arial"/>
                <a:cs typeface="Arial"/>
              </a:rPr>
              <a:t>В 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настоящее </a:t>
            </a:r>
            <a:r>
              <a:rPr sz="1900" spc="5" dirty="0">
                <a:solidFill>
                  <a:srgbClr val="151616"/>
                </a:solidFill>
                <a:latin typeface="Arial"/>
                <a:cs typeface="Arial"/>
              </a:rPr>
              <a:t>время</a:t>
            </a:r>
            <a:r>
              <a:rPr sz="1900" spc="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151616"/>
                </a:solidFill>
                <a:latin typeface="Arial"/>
                <a:cs typeface="Arial"/>
              </a:rPr>
              <a:t>порядок</a:t>
            </a:r>
            <a:r>
              <a:rPr sz="190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151616"/>
                </a:solidFill>
                <a:latin typeface="Arial"/>
                <a:cs typeface="Arial"/>
              </a:rPr>
              <a:t>работы	</a:t>
            </a:r>
            <a:r>
              <a:rPr sz="1900" dirty="0">
                <a:solidFill>
                  <a:srgbClr val="151616"/>
                </a:solidFill>
                <a:latin typeface="Arial"/>
                <a:cs typeface="Arial"/>
              </a:rPr>
              <a:t>с  обращениями 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субъектов  </a:t>
            </a:r>
            <a:r>
              <a:rPr sz="1900" spc="-10" dirty="0">
                <a:solidFill>
                  <a:srgbClr val="151616"/>
                </a:solidFill>
                <a:latin typeface="Arial"/>
                <a:cs typeface="Arial"/>
              </a:rPr>
              <a:t>предпринимательской деятельности  </a:t>
            </a:r>
            <a:r>
              <a:rPr sz="1900" dirty="0">
                <a:solidFill>
                  <a:srgbClr val="151616"/>
                </a:solidFill>
                <a:latin typeface="Arial"/>
                <a:cs typeface="Arial"/>
              </a:rPr>
              <a:t>утвержден </a:t>
            </a:r>
            <a:r>
              <a:rPr sz="1900" spc="-15" dirty="0">
                <a:solidFill>
                  <a:srgbClr val="151616"/>
                </a:solidFill>
                <a:latin typeface="Arial"/>
                <a:cs typeface="Arial"/>
              </a:rPr>
              <a:t>Генеральной </a:t>
            </a:r>
            <a:r>
              <a:rPr sz="1900" dirty="0">
                <a:solidFill>
                  <a:srgbClr val="151616"/>
                </a:solidFill>
                <a:latin typeface="Arial"/>
                <a:cs typeface="Arial"/>
              </a:rPr>
              <a:t>прокуратурой  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Российской </a:t>
            </a:r>
            <a:r>
              <a:rPr sz="1900" dirty="0">
                <a:solidFill>
                  <a:srgbClr val="151616"/>
                </a:solidFill>
                <a:latin typeface="Arial"/>
                <a:cs typeface="Arial"/>
              </a:rPr>
              <a:t>Федерации, </a:t>
            </a:r>
            <a:r>
              <a:rPr sz="1900" spc="-20" dirty="0">
                <a:solidFill>
                  <a:srgbClr val="151616"/>
                </a:solidFill>
                <a:latin typeface="Arial"/>
                <a:cs typeface="Arial"/>
              </a:rPr>
              <a:t>МВД </a:t>
            </a:r>
            <a:r>
              <a:rPr sz="1900" spc="-15" dirty="0">
                <a:solidFill>
                  <a:srgbClr val="151616"/>
                </a:solidFill>
                <a:latin typeface="Arial"/>
                <a:cs typeface="Arial"/>
              </a:rPr>
              <a:t>России,  </a:t>
            </a:r>
            <a:r>
              <a:rPr sz="1900" spc="10" dirty="0">
                <a:solidFill>
                  <a:srgbClr val="151616"/>
                </a:solidFill>
                <a:latin typeface="Arial"/>
                <a:cs typeface="Arial"/>
              </a:rPr>
              <a:t>ФСБ </a:t>
            </a:r>
            <a:r>
              <a:rPr sz="1900" spc="-20" dirty="0">
                <a:solidFill>
                  <a:srgbClr val="151616"/>
                </a:solidFill>
                <a:latin typeface="Arial"/>
                <a:cs typeface="Arial"/>
              </a:rPr>
              <a:t>России </a:t>
            </a:r>
            <a:r>
              <a:rPr sz="1900" dirty="0">
                <a:solidFill>
                  <a:srgbClr val="151616"/>
                </a:solidFill>
                <a:latin typeface="Arial"/>
                <a:cs typeface="Arial"/>
              </a:rPr>
              <a:t>и </a:t>
            </a:r>
            <a:r>
              <a:rPr sz="1900" spc="-10" dirty="0">
                <a:solidFill>
                  <a:srgbClr val="151616"/>
                </a:solidFill>
                <a:latin typeface="Arial"/>
                <a:cs typeface="Arial"/>
              </a:rPr>
              <a:t>Следственным </a:t>
            </a:r>
            <a:r>
              <a:rPr sz="1900" spc="-15" dirty="0">
                <a:solidFill>
                  <a:srgbClr val="151616"/>
                </a:solidFill>
                <a:latin typeface="Arial"/>
                <a:cs typeface="Arial"/>
              </a:rPr>
              <a:t>комитетом  </a:t>
            </a:r>
            <a:r>
              <a:rPr sz="1900" spc="-5" dirty="0">
                <a:solidFill>
                  <a:srgbClr val="151616"/>
                </a:solidFill>
                <a:latin typeface="Arial"/>
                <a:cs typeface="Arial"/>
              </a:rPr>
              <a:t>Российской </a:t>
            </a:r>
            <a:r>
              <a:rPr sz="1900" dirty="0">
                <a:solidFill>
                  <a:srgbClr val="151616"/>
                </a:solidFill>
                <a:latin typeface="Arial"/>
                <a:cs typeface="Arial"/>
              </a:rPr>
              <a:t>Федерации, </a:t>
            </a:r>
            <a:r>
              <a:rPr sz="1900" spc="-10" dirty="0">
                <a:solidFill>
                  <a:srgbClr val="151616"/>
                </a:solidFill>
                <a:latin typeface="Arial"/>
                <a:cs typeface="Arial"/>
              </a:rPr>
              <a:t>который  </a:t>
            </a:r>
            <a:r>
              <a:rPr sz="1900" b="1" spc="-10" dirty="0">
                <a:solidFill>
                  <a:srgbClr val="151616"/>
                </a:solidFill>
                <a:latin typeface="Arial"/>
                <a:cs typeface="Arial"/>
              </a:rPr>
              <a:t>предусматривает </a:t>
            </a:r>
            <a:r>
              <a:rPr sz="1900" b="1" dirty="0">
                <a:solidFill>
                  <a:srgbClr val="151616"/>
                </a:solidFill>
                <a:latin typeface="Arial"/>
                <a:cs typeface="Arial"/>
              </a:rPr>
              <a:t>обязательное  </a:t>
            </a:r>
            <a:r>
              <a:rPr sz="1900" b="1" spc="-5" dirty="0">
                <a:solidFill>
                  <a:srgbClr val="151616"/>
                </a:solidFill>
                <a:latin typeface="Arial"/>
                <a:cs typeface="Arial"/>
              </a:rPr>
              <a:t>рассмотрение</a:t>
            </a:r>
            <a:r>
              <a:rPr sz="19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900" b="1" spc="10" dirty="0">
                <a:solidFill>
                  <a:srgbClr val="151616"/>
                </a:solidFill>
                <a:latin typeface="Arial"/>
                <a:cs typeface="Arial"/>
              </a:rPr>
              <a:t>обращений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900" b="1" dirty="0">
                <a:solidFill>
                  <a:srgbClr val="151616"/>
                </a:solidFill>
                <a:latin typeface="Arial"/>
                <a:cs typeface="Arial"/>
              </a:rPr>
              <a:t>в центральном </a:t>
            </a:r>
            <a:r>
              <a:rPr sz="1900" b="1" spc="10" dirty="0">
                <a:solidFill>
                  <a:srgbClr val="151616"/>
                </a:solidFill>
                <a:latin typeface="Arial"/>
                <a:cs typeface="Arial"/>
              </a:rPr>
              <a:t>аппарате</a:t>
            </a:r>
            <a:r>
              <a:rPr sz="1900" b="1" spc="-10" dirty="0">
                <a:solidFill>
                  <a:srgbClr val="151616"/>
                </a:solidFill>
                <a:latin typeface="Arial"/>
                <a:cs typeface="Arial"/>
              </a:rPr>
              <a:t> ведомств.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500" y="3194791"/>
            <a:ext cx="6263640" cy="4213225"/>
          </a:xfrm>
          <a:custGeom>
            <a:avLst/>
            <a:gdLst/>
            <a:ahLst/>
            <a:cxnLst/>
            <a:rect l="l" t="t" r="r" b="b"/>
            <a:pathLst>
              <a:path w="6263640" h="4213225">
                <a:moveTo>
                  <a:pt x="0" y="8192"/>
                </a:moveTo>
                <a:lnTo>
                  <a:pt x="6255256" y="0"/>
                </a:lnTo>
                <a:lnTo>
                  <a:pt x="6263502" y="3424588"/>
                </a:lnTo>
                <a:lnTo>
                  <a:pt x="4893861" y="4213162"/>
                </a:lnTo>
              </a:path>
            </a:pathLst>
          </a:custGeom>
          <a:ln w="14188">
            <a:solidFill>
              <a:srgbClr val="EC41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01100" y="139700"/>
            <a:ext cx="1673352" cy="41361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08292" y="1614931"/>
            <a:ext cx="1386840" cy="1389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28659" y="3434587"/>
            <a:ext cx="1389888" cy="1386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08292" y="5251196"/>
            <a:ext cx="1386840" cy="13868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27819" y="313435"/>
            <a:ext cx="246888" cy="2468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60233" y="463018"/>
            <a:ext cx="43180" cy="17145"/>
          </a:xfrm>
          <a:custGeom>
            <a:avLst/>
            <a:gdLst/>
            <a:ahLst/>
            <a:cxnLst/>
            <a:rect l="l" t="t" r="r" b="b"/>
            <a:pathLst>
              <a:path w="43179" h="17145">
                <a:moveTo>
                  <a:pt x="0" y="0"/>
                </a:moveTo>
                <a:lnTo>
                  <a:pt x="19795" y="16946"/>
                </a:lnTo>
                <a:lnTo>
                  <a:pt x="30998" y="15041"/>
                </a:lnTo>
                <a:lnTo>
                  <a:pt x="39923" y="9673"/>
                </a:lnTo>
                <a:lnTo>
                  <a:pt x="42730" y="5718"/>
                </a:lnTo>
                <a:lnTo>
                  <a:pt x="8366" y="57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572071" y="406675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29" h="62229">
                <a:moveTo>
                  <a:pt x="31139" y="0"/>
                </a:moveTo>
                <a:lnTo>
                  <a:pt x="20612" y="0"/>
                </a:lnTo>
                <a:lnTo>
                  <a:pt x="23060" y="8166"/>
                </a:lnTo>
                <a:lnTo>
                  <a:pt x="23060" y="19394"/>
                </a:lnTo>
                <a:lnTo>
                  <a:pt x="17754" y="23886"/>
                </a:lnTo>
                <a:lnTo>
                  <a:pt x="0" y="23886"/>
                </a:lnTo>
                <a:lnTo>
                  <a:pt x="0" y="33888"/>
                </a:lnTo>
                <a:lnTo>
                  <a:pt x="18572" y="33888"/>
                </a:lnTo>
                <a:lnTo>
                  <a:pt x="24691" y="39403"/>
                </a:lnTo>
                <a:lnTo>
                  <a:pt x="24691" y="52876"/>
                </a:lnTo>
                <a:lnTo>
                  <a:pt x="19998" y="62062"/>
                </a:lnTo>
                <a:lnTo>
                  <a:pt x="30892" y="62062"/>
                </a:lnTo>
                <a:lnTo>
                  <a:pt x="33987" y="57701"/>
                </a:lnTo>
                <a:lnTo>
                  <a:pt x="36121" y="46954"/>
                </a:lnTo>
                <a:lnTo>
                  <a:pt x="36324" y="38994"/>
                </a:lnTo>
                <a:lnTo>
                  <a:pt x="31836" y="32050"/>
                </a:lnTo>
                <a:lnTo>
                  <a:pt x="24691" y="28173"/>
                </a:lnTo>
                <a:lnTo>
                  <a:pt x="31222" y="24702"/>
                </a:lnTo>
                <a:lnTo>
                  <a:pt x="34693" y="18171"/>
                </a:lnTo>
                <a:lnTo>
                  <a:pt x="34693" y="11432"/>
                </a:lnTo>
                <a:lnTo>
                  <a:pt x="32251" y="1259"/>
                </a:lnTo>
                <a:lnTo>
                  <a:pt x="311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58807" y="395449"/>
            <a:ext cx="44450" cy="16510"/>
          </a:xfrm>
          <a:custGeom>
            <a:avLst/>
            <a:gdLst/>
            <a:ahLst/>
            <a:cxnLst/>
            <a:rect l="l" t="t" r="r" b="b"/>
            <a:pathLst>
              <a:path w="44450" h="16509">
                <a:moveTo>
                  <a:pt x="22039" y="0"/>
                </a:moveTo>
                <a:lnTo>
                  <a:pt x="14080" y="0"/>
                </a:lnTo>
                <a:lnTo>
                  <a:pt x="5918" y="2653"/>
                </a:lnTo>
                <a:lnTo>
                  <a:pt x="0" y="6530"/>
                </a:lnTo>
                <a:lnTo>
                  <a:pt x="4488" y="16330"/>
                </a:lnTo>
                <a:lnTo>
                  <a:pt x="12242" y="11225"/>
                </a:lnTo>
                <a:lnTo>
                  <a:pt x="44403" y="11225"/>
                </a:lnTo>
                <a:lnTo>
                  <a:pt x="39283" y="5433"/>
                </a:lnTo>
                <a:lnTo>
                  <a:pt x="30910" y="1329"/>
                </a:lnTo>
                <a:lnTo>
                  <a:pt x="22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627107" y="395731"/>
            <a:ext cx="82296" cy="853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131652" y="396878"/>
            <a:ext cx="46990" cy="81915"/>
          </a:xfrm>
          <a:custGeom>
            <a:avLst/>
            <a:gdLst/>
            <a:ahLst/>
            <a:cxnLst/>
            <a:rect l="l" t="t" r="r" b="b"/>
            <a:pathLst>
              <a:path w="46990" h="81915">
                <a:moveTo>
                  <a:pt x="46732" y="0"/>
                </a:moveTo>
                <a:lnTo>
                  <a:pt x="0" y="0"/>
                </a:lnTo>
                <a:lnTo>
                  <a:pt x="0" y="81657"/>
                </a:lnTo>
                <a:lnTo>
                  <a:pt x="46732" y="81657"/>
                </a:lnTo>
                <a:lnTo>
                  <a:pt x="46732" y="70838"/>
                </a:lnTo>
                <a:lnTo>
                  <a:pt x="12445" y="70838"/>
                </a:lnTo>
                <a:lnTo>
                  <a:pt x="12445" y="43685"/>
                </a:lnTo>
                <a:lnTo>
                  <a:pt x="44079" y="43685"/>
                </a:lnTo>
                <a:lnTo>
                  <a:pt x="44079" y="32865"/>
                </a:lnTo>
                <a:lnTo>
                  <a:pt x="12445" y="32865"/>
                </a:lnTo>
                <a:lnTo>
                  <a:pt x="12445" y="10817"/>
                </a:lnTo>
                <a:lnTo>
                  <a:pt x="46732" y="10817"/>
                </a:lnTo>
                <a:lnTo>
                  <a:pt x="467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034919" y="396878"/>
            <a:ext cx="60960" cy="81915"/>
          </a:xfrm>
          <a:custGeom>
            <a:avLst/>
            <a:gdLst/>
            <a:ahLst/>
            <a:cxnLst/>
            <a:rect l="l" t="t" r="r" b="b"/>
            <a:pathLst>
              <a:path w="60959" h="81915">
                <a:moveTo>
                  <a:pt x="12245" y="0"/>
                </a:moveTo>
                <a:lnTo>
                  <a:pt x="0" y="0"/>
                </a:lnTo>
                <a:lnTo>
                  <a:pt x="0" y="81657"/>
                </a:lnTo>
                <a:lnTo>
                  <a:pt x="12245" y="81657"/>
                </a:lnTo>
                <a:lnTo>
                  <a:pt x="12245" y="43685"/>
                </a:lnTo>
                <a:lnTo>
                  <a:pt x="60812" y="43685"/>
                </a:lnTo>
                <a:lnTo>
                  <a:pt x="60812" y="32865"/>
                </a:lnTo>
                <a:lnTo>
                  <a:pt x="12245" y="32865"/>
                </a:lnTo>
                <a:lnTo>
                  <a:pt x="122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083489" y="440563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241" y="0"/>
                </a:moveTo>
                <a:lnTo>
                  <a:pt x="0" y="0"/>
                </a:lnTo>
                <a:lnTo>
                  <a:pt x="0" y="37971"/>
                </a:lnTo>
                <a:lnTo>
                  <a:pt x="12241" y="37971"/>
                </a:lnTo>
                <a:lnTo>
                  <a:pt x="12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083489" y="396878"/>
            <a:ext cx="12700" cy="33020"/>
          </a:xfrm>
          <a:custGeom>
            <a:avLst/>
            <a:gdLst/>
            <a:ahLst/>
            <a:cxnLst/>
            <a:rect l="l" t="t" r="r" b="b"/>
            <a:pathLst>
              <a:path w="12700" h="33020">
                <a:moveTo>
                  <a:pt x="12241" y="0"/>
                </a:moveTo>
                <a:lnTo>
                  <a:pt x="0" y="0"/>
                </a:lnTo>
                <a:lnTo>
                  <a:pt x="0" y="32865"/>
                </a:lnTo>
                <a:lnTo>
                  <a:pt x="12241" y="32865"/>
                </a:lnTo>
                <a:lnTo>
                  <a:pt x="12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855707" y="395731"/>
            <a:ext cx="67055" cy="853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775128" y="396878"/>
            <a:ext cx="45085" cy="81915"/>
          </a:xfrm>
          <a:custGeom>
            <a:avLst/>
            <a:gdLst/>
            <a:ahLst/>
            <a:cxnLst/>
            <a:rect l="l" t="t" r="r" b="b"/>
            <a:pathLst>
              <a:path w="45084" h="81915">
                <a:moveTo>
                  <a:pt x="43672" y="0"/>
                </a:moveTo>
                <a:lnTo>
                  <a:pt x="0" y="0"/>
                </a:lnTo>
                <a:lnTo>
                  <a:pt x="0" y="81657"/>
                </a:lnTo>
                <a:lnTo>
                  <a:pt x="21630" y="81657"/>
                </a:lnTo>
                <a:lnTo>
                  <a:pt x="32832" y="80103"/>
                </a:lnTo>
                <a:lnTo>
                  <a:pt x="41757" y="75507"/>
                </a:lnTo>
                <a:lnTo>
                  <a:pt x="44772" y="71654"/>
                </a:lnTo>
                <a:lnTo>
                  <a:pt x="12245" y="71654"/>
                </a:lnTo>
                <a:lnTo>
                  <a:pt x="12245" y="43685"/>
                </a:lnTo>
                <a:lnTo>
                  <a:pt x="44669" y="43685"/>
                </a:lnTo>
                <a:lnTo>
                  <a:pt x="41578" y="39806"/>
                </a:lnTo>
                <a:lnTo>
                  <a:pt x="32632" y="35232"/>
                </a:lnTo>
                <a:lnTo>
                  <a:pt x="21426" y="33682"/>
                </a:lnTo>
                <a:lnTo>
                  <a:pt x="12245" y="33682"/>
                </a:lnTo>
                <a:lnTo>
                  <a:pt x="12245" y="10817"/>
                </a:lnTo>
                <a:lnTo>
                  <a:pt x="43672" y="10817"/>
                </a:lnTo>
                <a:lnTo>
                  <a:pt x="436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809208" y="440563"/>
            <a:ext cx="15875" cy="28575"/>
          </a:xfrm>
          <a:custGeom>
            <a:avLst/>
            <a:gdLst/>
            <a:ahLst/>
            <a:cxnLst/>
            <a:rect l="l" t="t" r="r" b="b"/>
            <a:pathLst>
              <a:path w="15875" h="28575">
                <a:moveTo>
                  <a:pt x="10589" y="0"/>
                </a:moveTo>
                <a:lnTo>
                  <a:pt x="0" y="0"/>
                </a:lnTo>
                <a:lnTo>
                  <a:pt x="4283" y="8168"/>
                </a:lnTo>
                <a:lnTo>
                  <a:pt x="4283" y="14086"/>
                </a:lnTo>
                <a:lnTo>
                  <a:pt x="4079" y="19800"/>
                </a:lnTo>
                <a:lnTo>
                  <a:pt x="0" y="27969"/>
                </a:lnTo>
                <a:lnTo>
                  <a:pt x="10692" y="27969"/>
                </a:lnTo>
                <a:lnTo>
                  <a:pt x="13580" y="24278"/>
                </a:lnTo>
                <a:lnTo>
                  <a:pt x="15712" y="13882"/>
                </a:lnTo>
                <a:lnTo>
                  <a:pt x="13460" y="3604"/>
                </a:lnTo>
                <a:lnTo>
                  <a:pt x="105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954508" y="463018"/>
            <a:ext cx="43180" cy="17145"/>
          </a:xfrm>
          <a:custGeom>
            <a:avLst/>
            <a:gdLst/>
            <a:ahLst/>
            <a:cxnLst/>
            <a:rect l="l" t="t" r="r" b="b"/>
            <a:pathLst>
              <a:path w="43179" h="17145">
                <a:moveTo>
                  <a:pt x="0" y="0"/>
                </a:moveTo>
                <a:lnTo>
                  <a:pt x="19795" y="16946"/>
                </a:lnTo>
                <a:lnTo>
                  <a:pt x="30999" y="15041"/>
                </a:lnTo>
                <a:lnTo>
                  <a:pt x="39923" y="9673"/>
                </a:lnTo>
                <a:lnTo>
                  <a:pt x="42730" y="5718"/>
                </a:lnTo>
                <a:lnTo>
                  <a:pt x="8368" y="57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966347" y="406675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29" h="62229">
                <a:moveTo>
                  <a:pt x="31136" y="0"/>
                </a:moveTo>
                <a:lnTo>
                  <a:pt x="20612" y="0"/>
                </a:lnTo>
                <a:lnTo>
                  <a:pt x="23060" y="8166"/>
                </a:lnTo>
                <a:lnTo>
                  <a:pt x="23060" y="19394"/>
                </a:lnTo>
                <a:lnTo>
                  <a:pt x="17753" y="23886"/>
                </a:lnTo>
                <a:lnTo>
                  <a:pt x="0" y="23886"/>
                </a:lnTo>
                <a:lnTo>
                  <a:pt x="0" y="33888"/>
                </a:lnTo>
                <a:lnTo>
                  <a:pt x="18571" y="33888"/>
                </a:lnTo>
                <a:lnTo>
                  <a:pt x="24690" y="39403"/>
                </a:lnTo>
                <a:lnTo>
                  <a:pt x="24690" y="52876"/>
                </a:lnTo>
                <a:lnTo>
                  <a:pt x="19998" y="62062"/>
                </a:lnTo>
                <a:lnTo>
                  <a:pt x="30891" y="62062"/>
                </a:lnTo>
                <a:lnTo>
                  <a:pt x="33986" y="57701"/>
                </a:lnTo>
                <a:lnTo>
                  <a:pt x="36118" y="46954"/>
                </a:lnTo>
                <a:lnTo>
                  <a:pt x="36323" y="38994"/>
                </a:lnTo>
                <a:lnTo>
                  <a:pt x="31835" y="32050"/>
                </a:lnTo>
                <a:lnTo>
                  <a:pt x="24690" y="28173"/>
                </a:lnTo>
                <a:lnTo>
                  <a:pt x="31222" y="24702"/>
                </a:lnTo>
                <a:lnTo>
                  <a:pt x="34692" y="18171"/>
                </a:lnTo>
                <a:lnTo>
                  <a:pt x="34692" y="11432"/>
                </a:lnTo>
                <a:lnTo>
                  <a:pt x="32250" y="1259"/>
                </a:lnTo>
                <a:lnTo>
                  <a:pt x="311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953082" y="395449"/>
            <a:ext cx="44450" cy="16510"/>
          </a:xfrm>
          <a:custGeom>
            <a:avLst/>
            <a:gdLst/>
            <a:ahLst/>
            <a:cxnLst/>
            <a:rect l="l" t="t" r="r" b="b"/>
            <a:pathLst>
              <a:path w="44450" h="16509">
                <a:moveTo>
                  <a:pt x="22039" y="0"/>
                </a:moveTo>
                <a:lnTo>
                  <a:pt x="14081" y="0"/>
                </a:lnTo>
                <a:lnTo>
                  <a:pt x="5919" y="2653"/>
                </a:lnTo>
                <a:lnTo>
                  <a:pt x="0" y="6530"/>
                </a:lnTo>
                <a:lnTo>
                  <a:pt x="4488" y="16330"/>
                </a:lnTo>
                <a:lnTo>
                  <a:pt x="12246" y="11225"/>
                </a:lnTo>
                <a:lnTo>
                  <a:pt x="44401" y="11225"/>
                </a:lnTo>
                <a:lnTo>
                  <a:pt x="39283" y="5433"/>
                </a:lnTo>
                <a:lnTo>
                  <a:pt x="30910" y="1329"/>
                </a:lnTo>
                <a:lnTo>
                  <a:pt x="22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200131" y="392683"/>
            <a:ext cx="70103" cy="88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317" y="1526595"/>
            <a:ext cx="9593580" cy="5711190"/>
          </a:xfrm>
          <a:custGeom>
            <a:avLst/>
            <a:gdLst/>
            <a:ahLst/>
            <a:cxnLst/>
            <a:rect l="l" t="t" r="r" b="b"/>
            <a:pathLst>
              <a:path w="9593580" h="5711190">
                <a:moveTo>
                  <a:pt x="9593015" y="0"/>
                </a:moveTo>
                <a:lnTo>
                  <a:pt x="0" y="0"/>
                </a:lnTo>
                <a:lnTo>
                  <a:pt x="0" y="5710772"/>
                </a:lnTo>
                <a:lnTo>
                  <a:pt x="9593015" y="5710772"/>
                </a:lnTo>
                <a:lnTo>
                  <a:pt x="9593015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08035" y="139700"/>
            <a:ext cx="2566416" cy="5599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72569" y="555954"/>
            <a:ext cx="5999480" cy="80264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295"/>
              </a:spcBef>
            </a:pPr>
            <a:r>
              <a:rPr dirty="0"/>
              <a:t>Статьи Уголовного кодекса РФ,  рассматриваемые</a:t>
            </a:r>
            <a:r>
              <a:rPr spc="-75" dirty="0"/>
              <a:t> </a:t>
            </a:r>
            <a:r>
              <a:rPr dirty="0"/>
              <a:t>Платформой</a:t>
            </a:r>
          </a:p>
        </p:txBody>
      </p:sp>
      <p:sp>
        <p:nvSpPr>
          <p:cNvPr id="5" name="object 5"/>
          <p:cNvSpPr/>
          <p:nvPr/>
        </p:nvSpPr>
        <p:spPr>
          <a:xfrm>
            <a:off x="190500" y="1699649"/>
            <a:ext cx="9766300" cy="5708650"/>
          </a:xfrm>
          <a:custGeom>
            <a:avLst/>
            <a:gdLst/>
            <a:ahLst/>
            <a:cxnLst/>
            <a:rect l="l" t="t" r="r" b="b"/>
            <a:pathLst>
              <a:path w="9766300" h="5708650">
                <a:moveTo>
                  <a:pt x="0" y="8184"/>
                </a:moveTo>
                <a:lnTo>
                  <a:pt x="9755439" y="0"/>
                </a:lnTo>
                <a:lnTo>
                  <a:pt x="9765992" y="4698851"/>
                </a:lnTo>
                <a:lnTo>
                  <a:pt x="8012704" y="5708304"/>
                </a:lnTo>
              </a:path>
            </a:pathLst>
          </a:custGeom>
          <a:ln w="18148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0844" y="2052428"/>
            <a:ext cx="1385570" cy="346710"/>
          </a:xfrm>
          <a:prstGeom prst="rect">
            <a:avLst/>
          </a:prstGeom>
          <a:solidFill>
            <a:srgbClr val="EC412C"/>
          </a:solidFill>
        </p:spPr>
        <p:txBody>
          <a:bodyPr vert="horz" wrap="square" lIns="0" tIns="52069" rIns="0" bIns="0" rtlCol="0">
            <a:spAutoFit/>
          </a:bodyPr>
          <a:lstStyle/>
          <a:p>
            <a:pPr marL="230504">
              <a:lnSpc>
                <a:spcPct val="100000"/>
              </a:lnSpc>
              <a:spcBef>
                <a:spcPts val="409"/>
              </a:spcBef>
            </a:pP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ГЛАВА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FFFFFF"/>
                </a:solidFill>
                <a:latin typeface="Arial"/>
                <a:cs typeface="Arial"/>
              </a:rPr>
              <a:t>19.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59276" y="2052427"/>
            <a:ext cx="1385570" cy="1211580"/>
          </a:xfrm>
          <a:custGeom>
            <a:avLst/>
            <a:gdLst/>
            <a:ahLst/>
            <a:cxnLst/>
            <a:rect l="l" t="t" r="r" b="b"/>
            <a:pathLst>
              <a:path w="1385570" h="1211579">
                <a:moveTo>
                  <a:pt x="1385274" y="0"/>
                </a:moveTo>
                <a:lnTo>
                  <a:pt x="0" y="0"/>
                </a:lnTo>
                <a:lnTo>
                  <a:pt x="0" y="1211375"/>
                </a:lnTo>
                <a:lnTo>
                  <a:pt x="911542" y="1211375"/>
                </a:lnTo>
                <a:lnTo>
                  <a:pt x="1385274" y="938621"/>
                </a:lnTo>
                <a:lnTo>
                  <a:pt x="13852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7708" y="2052427"/>
            <a:ext cx="1385570" cy="1211580"/>
          </a:xfrm>
          <a:custGeom>
            <a:avLst/>
            <a:gdLst/>
            <a:ahLst/>
            <a:cxnLst/>
            <a:rect l="l" t="t" r="r" b="b"/>
            <a:pathLst>
              <a:path w="1385570" h="1211579">
                <a:moveTo>
                  <a:pt x="1385272" y="0"/>
                </a:moveTo>
                <a:lnTo>
                  <a:pt x="0" y="0"/>
                </a:lnTo>
                <a:lnTo>
                  <a:pt x="0" y="1211375"/>
                </a:lnTo>
                <a:lnTo>
                  <a:pt x="911541" y="1211375"/>
                </a:lnTo>
                <a:lnTo>
                  <a:pt x="1385272" y="938621"/>
                </a:lnTo>
                <a:lnTo>
                  <a:pt x="13852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312813" y="2068669"/>
            <a:ext cx="965200" cy="7175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ct val="92800"/>
              </a:lnSpc>
              <a:spcBef>
                <a:spcPts val="200"/>
              </a:spcBef>
            </a:pP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Статья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143. 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Нарушение  требований 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охраны</a:t>
            </a:r>
            <a:r>
              <a:rPr sz="1200" spc="-1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труда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68832" y="2068669"/>
            <a:ext cx="1148080" cy="71755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276860" algn="just">
              <a:lnSpc>
                <a:spcPct val="94200"/>
              </a:lnSpc>
              <a:spcBef>
                <a:spcPts val="180"/>
              </a:spcBef>
            </a:pP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Статья</a:t>
            </a:r>
            <a:r>
              <a:rPr sz="1200" b="1" spc="-1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146. 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Нарушение 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авторских</a:t>
            </a:r>
            <a:endParaRPr sz="1200">
              <a:latin typeface="Arial"/>
              <a:cs typeface="Arial"/>
            </a:endParaRPr>
          </a:p>
          <a:p>
            <a:pPr marL="12700" algn="just">
              <a:lnSpc>
                <a:spcPts val="1295"/>
              </a:lnSpc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и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смежных</a:t>
            </a:r>
            <a:r>
              <a:rPr sz="1200" spc="-1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прав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0844" y="4129071"/>
            <a:ext cx="1385570" cy="346710"/>
          </a:xfrm>
          <a:prstGeom prst="rect">
            <a:avLst/>
          </a:prstGeom>
          <a:solidFill>
            <a:srgbClr val="EC412C"/>
          </a:solidFill>
        </p:spPr>
        <p:txBody>
          <a:bodyPr vert="horz" wrap="square" lIns="0" tIns="50800" rIns="0" bIns="0" rtlCol="0">
            <a:spAutoFit/>
          </a:bodyPr>
          <a:lstStyle/>
          <a:p>
            <a:pPr marL="230504">
              <a:lnSpc>
                <a:spcPct val="100000"/>
              </a:lnSpc>
              <a:spcBef>
                <a:spcPts val="400"/>
              </a:spcBef>
            </a:pP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ГЛАВА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FFFFFF"/>
                </a:solidFill>
                <a:latin typeface="Arial"/>
                <a:cs typeface="Arial"/>
              </a:rPr>
              <a:t>21.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59276" y="4129070"/>
            <a:ext cx="1385570" cy="1211580"/>
          </a:xfrm>
          <a:custGeom>
            <a:avLst/>
            <a:gdLst/>
            <a:ahLst/>
            <a:cxnLst/>
            <a:rect l="l" t="t" r="r" b="b"/>
            <a:pathLst>
              <a:path w="1385570" h="1211579">
                <a:moveTo>
                  <a:pt x="1385274" y="0"/>
                </a:moveTo>
                <a:lnTo>
                  <a:pt x="0" y="0"/>
                </a:lnTo>
                <a:lnTo>
                  <a:pt x="0" y="1211375"/>
                </a:lnTo>
                <a:lnTo>
                  <a:pt x="911542" y="1211375"/>
                </a:lnTo>
                <a:lnTo>
                  <a:pt x="1385274" y="938621"/>
                </a:lnTo>
                <a:lnTo>
                  <a:pt x="13852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0844" y="5513500"/>
            <a:ext cx="1385570" cy="1384935"/>
          </a:xfrm>
          <a:custGeom>
            <a:avLst/>
            <a:gdLst/>
            <a:ahLst/>
            <a:cxnLst/>
            <a:rect l="l" t="t" r="r" b="b"/>
            <a:pathLst>
              <a:path w="1385570" h="1384934">
                <a:moveTo>
                  <a:pt x="1385271" y="0"/>
                </a:moveTo>
                <a:lnTo>
                  <a:pt x="0" y="0"/>
                </a:lnTo>
                <a:lnTo>
                  <a:pt x="0" y="1384431"/>
                </a:lnTo>
                <a:lnTo>
                  <a:pt x="911540" y="1384431"/>
                </a:lnTo>
                <a:lnTo>
                  <a:pt x="1385271" y="1111678"/>
                </a:lnTo>
                <a:lnTo>
                  <a:pt x="13852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17708" y="4129070"/>
            <a:ext cx="1385570" cy="1211580"/>
          </a:xfrm>
          <a:custGeom>
            <a:avLst/>
            <a:gdLst/>
            <a:ahLst/>
            <a:cxnLst/>
            <a:rect l="l" t="t" r="r" b="b"/>
            <a:pathLst>
              <a:path w="1385570" h="1211579">
                <a:moveTo>
                  <a:pt x="1385272" y="0"/>
                </a:moveTo>
                <a:lnTo>
                  <a:pt x="0" y="0"/>
                </a:lnTo>
                <a:lnTo>
                  <a:pt x="0" y="1211375"/>
                </a:lnTo>
                <a:lnTo>
                  <a:pt x="911541" y="1211375"/>
                </a:lnTo>
                <a:lnTo>
                  <a:pt x="1385272" y="938621"/>
                </a:lnTo>
                <a:lnTo>
                  <a:pt x="13852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59276" y="5513500"/>
            <a:ext cx="1385570" cy="1384935"/>
          </a:xfrm>
          <a:custGeom>
            <a:avLst/>
            <a:gdLst/>
            <a:ahLst/>
            <a:cxnLst/>
            <a:rect l="l" t="t" r="r" b="b"/>
            <a:pathLst>
              <a:path w="1385570" h="1384934">
                <a:moveTo>
                  <a:pt x="1385274" y="0"/>
                </a:moveTo>
                <a:lnTo>
                  <a:pt x="0" y="0"/>
                </a:lnTo>
                <a:lnTo>
                  <a:pt x="0" y="1384431"/>
                </a:lnTo>
                <a:lnTo>
                  <a:pt x="911542" y="1384431"/>
                </a:lnTo>
                <a:lnTo>
                  <a:pt x="1385274" y="1111678"/>
                </a:lnTo>
                <a:lnTo>
                  <a:pt x="13852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76142" y="4129070"/>
            <a:ext cx="1385570" cy="1211580"/>
          </a:xfrm>
          <a:custGeom>
            <a:avLst/>
            <a:gdLst/>
            <a:ahLst/>
            <a:cxnLst/>
            <a:rect l="l" t="t" r="r" b="b"/>
            <a:pathLst>
              <a:path w="1385570" h="1211579">
                <a:moveTo>
                  <a:pt x="1385272" y="0"/>
                </a:moveTo>
                <a:lnTo>
                  <a:pt x="0" y="0"/>
                </a:lnTo>
                <a:lnTo>
                  <a:pt x="0" y="1211375"/>
                </a:lnTo>
                <a:lnTo>
                  <a:pt x="911541" y="1211375"/>
                </a:lnTo>
                <a:lnTo>
                  <a:pt x="1385272" y="938621"/>
                </a:lnTo>
                <a:lnTo>
                  <a:pt x="13852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17708" y="5513500"/>
            <a:ext cx="1385570" cy="1384935"/>
          </a:xfrm>
          <a:custGeom>
            <a:avLst/>
            <a:gdLst/>
            <a:ahLst/>
            <a:cxnLst/>
            <a:rect l="l" t="t" r="r" b="b"/>
            <a:pathLst>
              <a:path w="1385570" h="1384934">
                <a:moveTo>
                  <a:pt x="1385272" y="0"/>
                </a:moveTo>
                <a:lnTo>
                  <a:pt x="0" y="0"/>
                </a:lnTo>
                <a:lnTo>
                  <a:pt x="0" y="1384431"/>
                </a:lnTo>
                <a:lnTo>
                  <a:pt x="911541" y="1384431"/>
                </a:lnTo>
                <a:lnTo>
                  <a:pt x="1385272" y="1111678"/>
                </a:lnTo>
                <a:lnTo>
                  <a:pt x="13852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34573" y="4129070"/>
            <a:ext cx="1385570" cy="1211580"/>
          </a:xfrm>
          <a:custGeom>
            <a:avLst/>
            <a:gdLst/>
            <a:ahLst/>
            <a:cxnLst/>
            <a:rect l="l" t="t" r="r" b="b"/>
            <a:pathLst>
              <a:path w="1385570" h="1211579">
                <a:moveTo>
                  <a:pt x="1385272" y="0"/>
                </a:moveTo>
                <a:lnTo>
                  <a:pt x="0" y="0"/>
                </a:lnTo>
                <a:lnTo>
                  <a:pt x="0" y="1211375"/>
                </a:lnTo>
                <a:lnTo>
                  <a:pt x="911541" y="1211375"/>
                </a:lnTo>
                <a:lnTo>
                  <a:pt x="1385272" y="938621"/>
                </a:lnTo>
                <a:lnTo>
                  <a:pt x="13852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76142" y="5513500"/>
            <a:ext cx="1385570" cy="1384935"/>
          </a:xfrm>
          <a:custGeom>
            <a:avLst/>
            <a:gdLst/>
            <a:ahLst/>
            <a:cxnLst/>
            <a:rect l="l" t="t" r="r" b="b"/>
            <a:pathLst>
              <a:path w="1385570" h="1384934">
                <a:moveTo>
                  <a:pt x="1385272" y="0"/>
                </a:moveTo>
                <a:lnTo>
                  <a:pt x="0" y="0"/>
                </a:lnTo>
                <a:lnTo>
                  <a:pt x="0" y="1384431"/>
                </a:lnTo>
                <a:lnTo>
                  <a:pt x="911541" y="1384431"/>
                </a:lnTo>
                <a:lnTo>
                  <a:pt x="1385272" y="1111678"/>
                </a:lnTo>
                <a:lnTo>
                  <a:pt x="13852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34573" y="5513500"/>
            <a:ext cx="1385570" cy="1384935"/>
          </a:xfrm>
          <a:custGeom>
            <a:avLst/>
            <a:gdLst/>
            <a:ahLst/>
            <a:cxnLst/>
            <a:rect l="l" t="t" r="r" b="b"/>
            <a:pathLst>
              <a:path w="1385570" h="1384934">
                <a:moveTo>
                  <a:pt x="1385272" y="0"/>
                </a:moveTo>
                <a:lnTo>
                  <a:pt x="0" y="0"/>
                </a:lnTo>
                <a:lnTo>
                  <a:pt x="0" y="1384431"/>
                </a:lnTo>
                <a:lnTo>
                  <a:pt x="911541" y="1384431"/>
                </a:lnTo>
                <a:lnTo>
                  <a:pt x="1385272" y="1111678"/>
                </a:lnTo>
                <a:lnTo>
                  <a:pt x="13852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308722" y="4144357"/>
            <a:ext cx="1161415" cy="55308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ct val="94200"/>
              </a:lnSpc>
              <a:spcBef>
                <a:spcPts val="180"/>
              </a:spcBef>
            </a:pP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Статья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159.  </a:t>
            </a:r>
            <a:r>
              <a:rPr sz="1200" spc="10" dirty="0">
                <a:solidFill>
                  <a:srgbClr val="151616"/>
                </a:solidFill>
                <a:latin typeface="Arial"/>
                <a:cs typeface="Arial"/>
              </a:rPr>
              <a:t>М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о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ш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е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нн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ич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е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ст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в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о 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(ч.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2 –</a:t>
            </a:r>
            <a:r>
              <a:rPr sz="12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7)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67152" y="4144357"/>
            <a:ext cx="1161415" cy="88201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ct val="92100"/>
              </a:lnSpc>
              <a:spcBef>
                <a:spcPts val="210"/>
              </a:spcBef>
            </a:pP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Статья 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159.1.  </a:t>
            </a:r>
            <a:r>
              <a:rPr sz="1200" spc="10" dirty="0">
                <a:solidFill>
                  <a:srgbClr val="151616"/>
                </a:solidFill>
                <a:latin typeface="Arial"/>
                <a:cs typeface="Arial"/>
              </a:rPr>
              <a:t>М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о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ш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е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нн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ич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е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ст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в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о  в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сфере 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кредитования 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(ч.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2 -</a:t>
            </a:r>
            <a:r>
              <a:rPr sz="12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4)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25601" y="4144357"/>
            <a:ext cx="1161415" cy="7175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ct val="92800"/>
              </a:lnSpc>
              <a:spcBef>
                <a:spcPts val="200"/>
              </a:spcBef>
            </a:pP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Статья 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159.2.  </a:t>
            </a:r>
            <a:r>
              <a:rPr sz="1200" spc="10" dirty="0">
                <a:solidFill>
                  <a:srgbClr val="151616"/>
                </a:solidFill>
                <a:latin typeface="Arial"/>
                <a:cs typeface="Arial"/>
              </a:rPr>
              <a:t>М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о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ш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е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нн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ич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е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ст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в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о 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при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получении 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выплат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(ч.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2 -</a:t>
            </a:r>
            <a:r>
              <a:rPr sz="1200" spc="-114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4)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87960" y="4144357"/>
            <a:ext cx="1289685" cy="1059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Статья</a:t>
            </a:r>
            <a:r>
              <a:rPr sz="12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159.3.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55"/>
              </a:lnSpc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Мошенничество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922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с</a:t>
            </a:r>
            <a:r>
              <a:rPr sz="12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использованием  электронных  средств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платежа 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(ч.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2 -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4)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51343" y="5528148"/>
            <a:ext cx="1161415" cy="88201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ct val="92100"/>
              </a:lnSpc>
              <a:spcBef>
                <a:spcPts val="210"/>
              </a:spcBef>
            </a:pP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Статья 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159.5.  </a:t>
            </a:r>
            <a:r>
              <a:rPr sz="1200" spc="10" dirty="0">
                <a:solidFill>
                  <a:srgbClr val="151616"/>
                </a:solidFill>
                <a:latin typeface="Arial"/>
                <a:cs typeface="Arial"/>
              </a:rPr>
              <a:t>М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о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ш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е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нн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ич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е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ст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в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о  в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сфере 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страхования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(ч. 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2 -</a:t>
            </a:r>
            <a:r>
              <a:rPr sz="12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4)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08718" y="5528148"/>
            <a:ext cx="1161415" cy="105918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ct val="92100"/>
              </a:lnSpc>
              <a:spcBef>
                <a:spcPts val="210"/>
              </a:spcBef>
            </a:pP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Статья 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159.6.  </a:t>
            </a:r>
            <a:r>
              <a:rPr sz="1200" spc="10" dirty="0">
                <a:solidFill>
                  <a:srgbClr val="151616"/>
                </a:solidFill>
                <a:latin typeface="Arial"/>
                <a:cs typeface="Arial"/>
              </a:rPr>
              <a:t>М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о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ш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е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нн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ич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е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ст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в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о  в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сфере  компьютерной  информации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90"/>
              </a:lnSpc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(ч.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2 –</a:t>
            </a:r>
            <a:r>
              <a:rPr sz="12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4)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67158" y="5528148"/>
            <a:ext cx="943610" cy="7175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ct val="92800"/>
              </a:lnSpc>
              <a:spcBef>
                <a:spcPts val="200"/>
              </a:spcBef>
            </a:pP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Статья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160. 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Присвоение 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или</a:t>
            </a:r>
            <a:r>
              <a:rPr sz="1200" spc="-1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растрата 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(ч.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2 -</a:t>
            </a:r>
            <a:r>
              <a:rPr sz="12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4)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32700" y="5528148"/>
            <a:ext cx="1226820" cy="122364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ct val="92500"/>
              </a:lnSpc>
              <a:spcBef>
                <a:spcPts val="204"/>
              </a:spcBef>
            </a:pP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Статья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165. 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Причинение 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имущественного 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ущерба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путем 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обмана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или  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з</a:t>
            </a:r>
            <a:r>
              <a:rPr sz="1200" spc="10" dirty="0">
                <a:solidFill>
                  <a:srgbClr val="151616"/>
                </a:solidFill>
                <a:latin typeface="Arial"/>
                <a:cs typeface="Arial"/>
              </a:rPr>
              <a:t>л</a:t>
            </a:r>
            <a:r>
              <a:rPr sz="1200" spc="-35" dirty="0">
                <a:solidFill>
                  <a:srgbClr val="151616"/>
                </a:solidFill>
                <a:latin typeface="Arial"/>
                <a:cs typeface="Arial"/>
              </a:rPr>
              <a:t>о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у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п</a:t>
            </a:r>
            <a:r>
              <a:rPr sz="1200" spc="-60" dirty="0">
                <a:solidFill>
                  <a:srgbClr val="151616"/>
                </a:solidFill>
                <a:latin typeface="Arial"/>
                <a:cs typeface="Arial"/>
              </a:rPr>
              <a:t>о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т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р</a:t>
            </a:r>
            <a:r>
              <a:rPr sz="1200" spc="-35" dirty="0">
                <a:solidFill>
                  <a:srgbClr val="151616"/>
                </a:solidFill>
                <a:latin typeface="Arial"/>
                <a:cs typeface="Arial"/>
              </a:rPr>
              <a:t>е</a:t>
            </a:r>
            <a:r>
              <a:rPr sz="1200" spc="-125" dirty="0">
                <a:solidFill>
                  <a:srgbClr val="151616"/>
                </a:solidFill>
                <a:latin typeface="Arial"/>
                <a:cs typeface="Arial"/>
              </a:rPr>
              <a:t>б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л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е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н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и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я 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доверием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990474" y="5528148"/>
            <a:ext cx="1272540" cy="88201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ct val="92100"/>
              </a:lnSpc>
              <a:spcBef>
                <a:spcPts val="210"/>
              </a:spcBef>
            </a:pP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Статья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167. 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Умышленное  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уничтожение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или  повреждение  имущества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227819" y="313435"/>
            <a:ext cx="246888" cy="246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560233" y="463018"/>
            <a:ext cx="43180" cy="17145"/>
          </a:xfrm>
          <a:custGeom>
            <a:avLst/>
            <a:gdLst/>
            <a:ahLst/>
            <a:cxnLst/>
            <a:rect l="l" t="t" r="r" b="b"/>
            <a:pathLst>
              <a:path w="43179" h="17145">
                <a:moveTo>
                  <a:pt x="0" y="0"/>
                </a:moveTo>
                <a:lnTo>
                  <a:pt x="19795" y="16946"/>
                </a:lnTo>
                <a:lnTo>
                  <a:pt x="30998" y="15041"/>
                </a:lnTo>
                <a:lnTo>
                  <a:pt x="39923" y="9673"/>
                </a:lnTo>
                <a:lnTo>
                  <a:pt x="42730" y="5718"/>
                </a:lnTo>
                <a:lnTo>
                  <a:pt x="8366" y="57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572071" y="406675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29" h="62229">
                <a:moveTo>
                  <a:pt x="31139" y="0"/>
                </a:moveTo>
                <a:lnTo>
                  <a:pt x="20612" y="0"/>
                </a:lnTo>
                <a:lnTo>
                  <a:pt x="23060" y="8166"/>
                </a:lnTo>
                <a:lnTo>
                  <a:pt x="23060" y="19394"/>
                </a:lnTo>
                <a:lnTo>
                  <a:pt x="17754" y="23886"/>
                </a:lnTo>
                <a:lnTo>
                  <a:pt x="0" y="23886"/>
                </a:lnTo>
                <a:lnTo>
                  <a:pt x="0" y="33888"/>
                </a:lnTo>
                <a:lnTo>
                  <a:pt x="18572" y="33888"/>
                </a:lnTo>
                <a:lnTo>
                  <a:pt x="24691" y="39403"/>
                </a:lnTo>
                <a:lnTo>
                  <a:pt x="24691" y="52876"/>
                </a:lnTo>
                <a:lnTo>
                  <a:pt x="19998" y="62062"/>
                </a:lnTo>
                <a:lnTo>
                  <a:pt x="30892" y="62062"/>
                </a:lnTo>
                <a:lnTo>
                  <a:pt x="33987" y="57701"/>
                </a:lnTo>
                <a:lnTo>
                  <a:pt x="36121" y="46954"/>
                </a:lnTo>
                <a:lnTo>
                  <a:pt x="36324" y="38994"/>
                </a:lnTo>
                <a:lnTo>
                  <a:pt x="31836" y="32050"/>
                </a:lnTo>
                <a:lnTo>
                  <a:pt x="24691" y="28173"/>
                </a:lnTo>
                <a:lnTo>
                  <a:pt x="31222" y="24702"/>
                </a:lnTo>
                <a:lnTo>
                  <a:pt x="34693" y="18171"/>
                </a:lnTo>
                <a:lnTo>
                  <a:pt x="34693" y="11432"/>
                </a:lnTo>
                <a:lnTo>
                  <a:pt x="32251" y="1259"/>
                </a:lnTo>
                <a:lnTo>
                  <a:pt x="311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558807" y="395449"/>
            <a:ext cx="44450" cy="16510"/>
          </a:xfrm>
          <a:custGeom>
            <a:avLst/>
            <a:gdLst/>
            <a:ahLst/>
            <a:cxnLst/>
            <a:rect l="l" t="t" r="r" b="b"/>
            <a:pathLst>
              <a:path w="44450" h="16509">
                <a:moveTo>
                  <a:pt x="22039" y="0"/>
                </a:moveTo>
                <a:lnTo>
                  <a:pt x="14080" y="0"/>
                </a:lnTo>
                <a:lnTo>
                  <a:pt x="5918" y="2653"/>
                </a:lnTo>
                <a:lnTo>
                  <a:pt x="0" y="6530"/>
                </a:lnTo>
                <a:lnTo>
                  <a:pt x="4488" y="16330"/>
                </a:lnTo>
                <a:lnTo>
                  <a:pt x="12242" y="11225"/>
                </a:lnTo>
                <a:lnTo>
                  <a:pt x="44403" y="11225"/>
                </a:lnTo>
                <a:lnTo>
                  <a:pt x="39283" y="5433"/>
                </a:lnTo>
                <a:lnTo>
                  <a:pt x="30910" y="1329"/>
                </a:lnTo>
                <a:lnTo>
                  <a:pt x="22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627107" y="395731"/>
            <a:ext cx="82296" cy="85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131652" y="396878"/>
            <a:ext cx="46990" cy="81915"/>
          </a:xfrm>
          <a:custGeom>
            <a:avLst/>
            <a:gdLst/>
            <a:ahLst/>
            <a:cxnLst/>
            <a:rect l="l" t="t" r="r" b="b"/>
            <a:pathLst>
              <a:path w="46990" h="81915">
                <a:moveTo>
                  <a:pt x="46732" y="0"/>
                </a:moveTo>
                <a:lnTo>
                  <a:pt x="0" y="0"/>
                </a:lnTo>
                <a:lnTo>
                  <a:pt x="0" y="81657"/>
                </a:lnTo>
                <a:lnTo>
                  <a:pt x="46732" y="81657"/>
                </a:lnTo>
                <a:lnTo>
                  <a:pt x="46732" y="70838"/>
                </a:lnTo>
                <a:lnTo>
                  <a:pt x="12445" y="70838"/>
                </a:lnTo>
                <a:lnTo>
                  <a:pt x="12445" y="43685"/>
                </a:lnTo>
                <a:lnTo>
                  <a:pt x="44079" y="43685"/>
                </a:lnTo>
                <a:lnTo>
                  <a:pt x="44079" y="32865"/>
                </a:lnTo>
                <a:lnTo>
                  <a:pt x="12445" y="32865"/>
                </a:lnTo>
                <a:lnTo>
                  <a:pt x="12445" y="10817"/>
                </a:lnTo>
                <a:lnTo>
                  <a:pt x="46732" y="10817"/>
                </a:lnTo>
                <a:lnTo>
                  <a:pt x="467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034919" y="396878"/>
            <a:ext cx="60960" cy="81915"/>
          </a:xfrm>
          <a:custGeom>
            <a:avLst/>
            <a:gdLst/>
            <a:ahLst/>
            <a:cxnLst/>
            <a:rect l="l" t="t" r="r" b="b"/>
            <a:pathLst>
              <a:path w="60959" h="81915">
                <a:moveTo>
                  <a:pt x="12245" y="0"/>
                </a:moveTo>
                <a:lnTo>
                  <a:pt x="0" y="0"/>
                </a:lnTo>
                <a:lnTo>
                  <a:pt x="0" y="81657"/>
                </a:lnTo>
                <a:lnTo>
                  <a:pt x="12245" y="81657"/>
                </a:lnTo>
                <a:lnTo>
                  <a:pt x="12245" y="43685"/>
                </a:lnTo>
                <a:lnTo>
                  <a:pt x="60812" y="43685"/>
                </a:lnTo>
                <a:lnTo>
                  <a:pt x="60812" y="32865"/>
                </a:lnTo>
                <a:lnTo>
                  <a:pt x="12245" y="32865"/>
                </a:lnTo>
                <a:lnTo>
                  <a:pt x="122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083489" y="440563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241" y="0"/>
                </a:moveTo>
                <a:lnTo>
                  <a:pt x="0" y="0"/>
                </a:lnTo>
                <a:lnTo>
                  <a:pt x="0" y="37971"/>
                </a:lnTo>
                <a:lnTo>
                  <a:pt x="12241" y="37971"/>
                </a:lnTo>
                <a:lnTo>
                  <a:pt x="12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083489" y="396878"/>
            <a:ext cx="12700" cy="33020"/>
          </a:xfrm>
          <a:custGeom>
            <a:avLst/>
            <a:gdLst/>
            <a:ahLst/>
            <a:cxnLst/>
            <a:rect l="l" t="t" r="r" b="b"/>
            <a:pathLst>
              <a:path w="12700" h="33020">
                <a:moveTo>
                  <a:pt x="12241" y="0"/>
                </a:moveTo>
                <a:lnTo>
                  <a:pt x="0" y="0"/>
                </a:lnTo>
                <a:lnTo>
                  <a:pt x="0" y="32865"/>
                </a:lnTo>
                <a:lnTo>
                  <a:pt x="12241" y="32865"/>
                </a:lnTo>
                <a:lnTo>
                  <a:pt x="12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855707" y="395731"/>
            <a:ext cx="67055" cy="853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775128" y="396878"/>
            <a:ext cx="45085" cy="81915"/>
          </a:xfrm>
          <a:custGeom>
            <a:avLst/>
            <a:gdLst/>
            <a:ahLst/>
            <a:cxnLst/>
            <a:rect l="l" t="t" r="r" b="b"/>
            <a:pathLst>
              <a:path w="45084" h="81915">
                <a:moveTo>
                  <a:pt x="43672" y="0"/>
                </a:moveTo>
                <a:lnTo>
                  <a:pt x="0" y="0"/>
                </a:lnTo>
                <a:lnTo>
                  <a:pt x="0" y="81657"/>
                </a:lnTo>
                <a:lnTo>
                  <a:pt x="21630" y="81657"/>
                </a:lnTo>
                <a:lnTo>
                  <a:pt x="32832" y="80103"/>
                </a:lnTo>
                <a:lnTo>
                  <a:pt x="41757" y="75507"/>
                </a:lnTo>
                <a:lnTo>
                  <a:pt x="44772" y="71654"/>
                </a:lnTo>
                <a:lnTo>
                  <a:pt x="12245" y="71654"/>
                </a:lnTo>
                <a:lnTo>
                  <a:pt x="12245" y="43685"/>
                </a:lnTo>
                <a:lnTo>
                  <a:pt x="44669" y="43685"/>
                </a:lnTo>
                <a:lnTo>
                  <a:pt x="41578" y="39806"/>
                </a:lnTo>
                <a:lnTo>
                  <a:pt x="32632" y="35232"/>
                </a:lnTo>
                <a:lnTo>
                  <a:pt x="21426" y="33682"/>
                </a:lnTo>
                <a:lnTo>
                  <a:pt x="12245" y="33682"/>
                </a:lnTo>
                <a:lnTo>
                  <a:pt x="12245" y="10817"/>
                </a:lnTo>
                <a:lnTo>
                  <a:pt x="43672" y="10817"/>
                </a:lnTo>
                <a:lnTo>
                  <a:pt x="436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809208" y="440563"/>
            <a:ext cx="15875" cy="28575"/>
          </a:xfrm>
          <a:custGeom>
            <a:avLst/>
            <a:gdLst/>
            <a:ahLst/>
            <a:cxnLst/>
            <a:rect l="l" t="t" r="r" b="b"/>
            <a:pathLst>
              <a:path w="15875" h="28575">
                <a:moveTo>
                  <a:pt x="10589" y="0"/>
                </a:moveTo>
                <a:lnTo>
                  <a:pt x="0" y="0"/>
                </a:lnTo>
                <a:lnTo>
                  <a:pt x="4283" y="8168"/>
                </a:lnTo>
                <a:lnTo>
                  <a:pt x="4283" y="14086"/>
                </a:lnTo>
                <a:lnTo>
                  <a:pt x="4079" y="19800"/>
                </a:lnTo>
                <a:lnTo>
                  <a:pt x="0" y="27969"/>
                </a:lnTo>
                <a:lnTo>
                  <a:pt x="10692" y="27969"/>
                </a:lnTo>
                <a:lnTo>
                  <a:pt x="13580" y="24278"/>
                </a:lnTo>
                <a:lnTo>
                  <a:pt x="15712" y="13882"/>
                </a:lnTo>
                <a:lnTo>
                  <a:pt x="13460" y="3604"/>
                </a:lnTo>
                <a:lnTo>
                  <a:pt x="105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954508" y="463018"/>
            <a:ext cx="43180" cy="17145"/>
          </a:xfrm>
          <a:custGeom>
            <a:avLst/>
            <a:gdLst/>
            <a:ahLst/>
            <a:cxnLst/>
            <a:rect l="l" t="t" r="r" b="b"/>
            <a:pathLst>
              <a:path w="43179" h="17145">
                <a:moveTo>
                  <a:pt x="0" y="0"/>
                </a:moveTo>
                <a:lnTo>
                  <a:pt x="19795" y="16946"/>
                </a:lnTo>
                <a:lnTo>
                  <a:pt x="30999" y="15041"/>
                </a:lnTo>
                <a:lnTo>
                  <a:pt x="39923" y="9673"/>
                </a:lnTo>
                <a:lnTo>
                  <a:pt x="42730" y="5718"/>
                </a:lnTo>
                <a:lnTo>
                  <a:pt x="8368" y="57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966347" y="406675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29" h="62229">
                <a:moveTo>
                  <a:pt x="31136" y="0"/>
                </a:moveTo>
                <a:lnTo>
                  <a:pt x="20612" y="0"/>
                </a:lnTo>
                <a:lnTo>
                  <a:pt x="23060" y="8166"/>
                </a:lnTo>
                <a:lnTo>
                  <a:pt x="23060" y="19394"/>
                </a:lnTo>
                <a:lnTo>
                  <a:pt x="17753" y="23886"/>
                </a:lnTo>
                <a:lnTo>
                  <a:pt x="0" y="23886"/>
                </a:lnTo>
                <a:lnTo>
                  <a:pt x="0" y="33888"/>
                </a:lnTo>
                <a:lnTo>
                  <a:pt x="18571" y="33888"/>
                </a:lnTo>
                <a:lnTo>
                  <a:pt x="24690" y="39403"/>
                </a:lnTo>
                <a:lnTo>
                  <a:pt x="24690" y="52876"/>
                </a:lnTo>
                <a:lnTo>
                  <a:pt x="19998" y="62062"/>
                </a:lnTo>
                <a:lnTo>
                  <a:pt x="30891" y="62062"/>
                </a:lnTo>
                <a:lnTo>
                  <a:pt x="33986" y="57701"/>
                </a:lnTo>
                <a:lnTo>
                  <a:pt x="36118" y="46954"/>
                </a:lnTo>
                <a:lnTo>
                  <a:pt x="36323" y="38994"/>
                </a:lnTo>
                <a:lnTo>
                  <a:pt x="31835" y="32050"/>
                </a:lnTo>
                <a:lnTo>
                  <a:pt x="24690" y="28173"/>
                </a:lnTo>
                <a:lnTo>
                  <a:pt x="31222" y="24702"/>
                </a:lnTo>
                <a:lnTo>
                  <a:pt x="34692" y="18171"/>
                </a:lnTo>
                <a:lnTo>
                  <a:pt x="34692" y="11432"/>
                </a:lnTo>
                <a:lnTo>
                  <a:pt x="32250" y="1259"/>
                </a:lnTo>
                <a:lnTo>
                  <a:pt x="311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953082" y="395449"/>
            <a:ext cx="44450" cy="16510"/>
          </a:xfrm>
          <a:custGeom>
            <a:avLst/>
            <a:gdLst/>
            <a:ahLst/>
            <a:cxnLst/>
            <a:rect l="l" t="t" r="r" b="b"/>
            <a:pathLst>
              <a:path w="44450" h="16509">
                <a:moveTo>
                  <a:pt x="22039" y="0"/>
                </a:moveTo>
                <a:lnTo>
                  <a:pt x="14081" y="0"/>
                </a:lnTo>
                <a:lnTo>
                  <a:pt x="5919" y="2653"/>
                </a:lnTo>
                <a:lnTo>
                  <a:pt x="0" y="6530"/>
                </a:lnTo>
                <a:lnTo>
                  <a:pt x="4488" y="16330"/>
                </a:lnTo>
                <a:lnTo>
                  <a:pt x="12246" y="11225"/>
                </a:lnTo>
                <a:lnTo>
                  <a:pt x="44401" y="11225"/>
                </a:lnTo>
                <a:lnTo>
                  <a:pt x="39283" y="5433"/>
                </a:lnTo>
                <a:lnTo>
                  <a:pt x="30910" y="1329"/>
                </a:lnTo>
                <a:lnTo>
                  <a:pt x="22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200131" y="392683"/>
            <a:ext cx="70103" cy="88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29243" y="139700"/>
            <a:ext cx="2045207" cy="5599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2569" y="555954"/>
            <a:ext cx="5999480" cy="80264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295"/>
              </a:spcBef>
            </a:pPr>
            <a:r>
              <a:rPr dirty="0"/>
              <a:t>Статьи Уголовного кодекса РФ,  рассматриваемые</a:t>
            </a:r>
            <a:r>
              <a:rPr spc="-75" dirty="0"/>
              <a:t> </a:t>
            </a:r>
            <a:r>
              <a:rPr dirty="0"/>
              <a:t>Платформой</a:t>
            </a:r>
          </a:p>
        </p:txBody>
      </p:sp>
      <p:sp>
        <p:nvSpPr>
          <p:cNvPr id="4" name="object 4"/>
          <p:cNvSpPr/>
          <p:nvPr/>
        </p:nvSpPr>
        <p:spPr>
          <a:xfrm>
            <a:off x="190500" y="1699649"/>
            <a:ext cx="9766300" cy="5708650"/>
          </a:xfrm>
          <a:custGeom>
            <a:avLst/>
            <a:gdLst/>
            <a:ahLst/>
            <a:cxnLst/>
            <a:rect l="l" t="t" r="r" b="b"/>
            <a:pathLst>
              <a:path w="9766300" h="5708650">
                <a:moveTo>
                  <a:pt x="0" y="8184"/>
                </a:moveTo>
                <a:lnTo>
                  <a:pt x="9755439" y="0"/>
                </a:lnTo>
                <a:lnTo>
                  <a:pt x="9765992" y="4698851"/>
                </a:lnTo>
                <a:lnTo>
                  <a:pt x="8012704" y="5708304"/>
                </a:lnTo>
              </a:path>
            </a:pathLst>
          </a:custGeom>
          <a:ln w="18148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0844" y="2052428"/>
            <a:ext cx="1385570" cy="346710"/>
          </a:xfrm>
          <a:prstGeom prst="rect">
            <a:avLst/>
          </a:prstGeom>
          <a:solidFill>
            <a:srgbClr val="EC412C"/>
          </a:solidFill>
        </p:spPr>
        <p:txBody>
          <a:bodyPr vert="horz" wrap="square" lIns="0" tIns="52069" rIns="0" bIns="0" rtlCol="0">
            <a:spAutoFit/>
          </a:bodyPr>
          <a:lstStyle/>
          <a:p>
            <a:pPr marL="230504">
              <a:lnSpc>
                <a:spcPct val="100000"/>
              </a:lnSpc>
              <a:spcBef>
                <a:spcPts val="409"/>
              </a:spcBef>
            </a:pP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ГЛАВА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FFFFFF"/>
                </a:solidFill>
                <a:latin typeface="Arial"/>
                <a:cs typeface="Arial"/>
              </a:rPr>
              <a:t>22.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59276" y="2052427"/>
            <a:ext cx="2078355" cy="1211580"/>
          </a:xfrm>
          <a:custGeom>
            <a:avLst/>
            <a:gdLst/>
            <a:ahLst/>
            <a:cxnLst/>
            <a:rect l="l" t="t" r="r" b="b"/>
            <a:pathLst>
              <a:path w="2078354" h="1211579">
                <a:moveTo>
                  <a:pt x="2077909" y="0"/>
                </a:moveTo>
                <a:lnTo>
                  <a:pt x="0" y="0"/>
                </a:lnTo>
                <a:lnTo>
                  <a:pt x="0" y="1211375"/>
                </a:lnTo>
                <a:lnTo>
                  <a:pt x="1604177" y="1211375"/>
                </a:lnTo>
                <a:lnTo>
                  <a:pt x="2077909" y="938621"/>
                </a:lnTo>
                <a:lnTo>
                  <a:pt x="20779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10345" y="2052427"/>
            <a:ext cx="2078355" cy="1211580"/>
          </a:xfrm>
          <a:custGeom>
            <a:avLst/>
            <a:gdLst/>
            <a:ahLst/>
            <a:cxnLst/>
            <a:rect l="l" t="t" r="r" b="b"/>
            <a:pathLst>
              <a:path w="2078354" h="1211579">
                <a:moveTo>
                  <a:pt x="2077909" y="0"/>
                </a:moveTo>
                <a:lnTo>
                  <a:pt x="0" y="0"/>
                </a:lnTo>
                <a:lnTo>
                  <a:pt x="0" y="1211375"/>
                </a:lnTo>
                <a:lnTo>
                  <a:pt x="1604177" y="1211375"/>
                </a:lnTo>
                <a:lnTo>
                  <a:pt x="2077909" y="938621"/>
                </a:lnTo>
                <a:lnTo>
                  <a:pt x="20779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61415" y="2052427"/>
            <a:ext cx="2078355" cy="1211580"/>
          </a:xfrm>
          <a:custGeom>
            <a:avLst/>
            <a:gdLst/>
            <a:ahLst/>
            <a:cxnLst/>
            <a:rect l="l" t="t" r="r" b="b"/>
            <a:pathLst>
              <a:path w="2078354" h="1211579">
                <a:moveTo>
                  <a:pt x="2077907" y="0"/>
                </a:moveTo>
                <a:lnTo>
                  <a:pt x="0" y="0"/>
                </a:lnTo>
                <a:lnTo>
                  <a:pt x="0" y="1211375"/>
                </a:lnTo>
                <a:lnTo>
                  <a:pt x="1604175" y="1211375"/>
                </a:lnTo>
                <a:lnTo>
                  <a:pt x="2077907" y="938621"/>
                </a:lnTo>
                <a:lnTo>
                  <a:pt x="20779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59276" y="3436855"/>
            <a:ext cx="2078355" cy="1211580"/>
          </a:xfrm>
          <a:custGeom>
            <a:avLst/>
            <a:gdLst/>
            <a:ahLst/>
            <a:cxnLst/>
            <a:rect l="l" t="t" r="r" b="b"/>
            <a:pathLst>
              <a:path w="2078354" h="1211579">
                <a:moveTo>
                  <a:pt x="2077909" y="0"/>
                </a:moveTo>
                <a:lnTo>
                  <a:pt x="0" y="0"/>
                </a:lnTo>
                <a:lnTo>
                  <a:pt x="0" y="1211375"/>
                </a:lnTo>
                <a:lnTo>
                  <a:pt x="1604177" y="1211375"/>
                </a:lnTo>
                <a:lnTo>
                  <a:pt x="2077909" y="938622"/>
                </a:lnTo>
                <a:lnTo>
                  <a:pt x="20779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10345" y="3436855"/>
            <a:ext cx="2078355" cy="1211580"/>
          </a:xfrm>
          <a:custGeom>
            <a:avLst/>
            <a:gdLst/>
            <a:ahLst/>
            <a:cxnLst/>
            <a:rect l="l" t="t" r="r" b="b"/>
            <a:pathLst>
              <a:path w="2078354" h="1211579">
                <a:moveTo>
                  <a:pt x="2077909" y="0"/>
                </a:moveTo>
                <a:lnTo>
                  <a:pt x="0" y="0"/>
                </a:lnTo>
                <a:lnTo>
                  <a:pt x="0" y="1211375"/>
                </a:lnTo>
                <a:lnTo>
                  <a:pt x="1604177" y="1211375"/>
                </a:lnTo>
                <a:lnTo>
                  <a:pt x="2077909" y="938622"/>
                </a:lnTo>
                <a:lnTo>
                  <a:pt x="20779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61415" y="3436855"/>
            <a:ext cx="2078355" cy="1211580"/>
          </a:xfrm>
          <a:custGeom>
            <a:avLst/>
            <a:gdLst/>
            <a:ahLst/>
            <a:cxnLst/>
            <a:rect l="l" t="t" r="r" b="b"/>
            <a:pathLst>
              <a:path w="2078354" h="1211579">
                <a:moveTo>
                  <a:pt x="2077907" y="0"/>
                </a:moveTo>
                <a:lnTo>
                  <a:pt x="0" y="0"/>
                </a:lnTo>
                <a:lnTo>
                  <a:pt x="0" y="1211375"/>
                </a:lnTo>
                <a:lnTo>
                  <a:pt x="1604175" y="1211375"/>
                </a:lnTo>
                <a:lnTo>
                  <a:pt x="2077907" y="938622"/>
                </a:lnTo>
                <a:lnTo>
                  <a:pt x="20779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59276" y="4821285"/>
            <a:ext cx="2078355" cy="1038860"/>
          </a:xfrm>
          <a:custGeom>
            <a:avLst/>
            <a:gdLst/>
            <a:ahLst/>
            <a:cxnLst/>
            <a:rect l="l" t="t" r="r" b="b"/>
            <a:pathLst>
              <a:path w="2078354" h="1038860">
                <a:moveTo>
                  <a:pt x="2077909" y="0"/>
                </a:moveTo>
                <a:lnTo>
                  <a:pt x="0" y="0"/>
                </a:lnTo>
                <a:lnTo>
                  <a:pt x="0" y="1038321"/>
                </a:lnTo>
                <a:lnTo>
                  <a:pt x="1604177" y="1038321"/>
                </a:lnTo>
                <a:lnTo>
                  <a:pt x="2077909" y="765568"/>
                </a:lnTo>
                <a:lnTo>
                  <a:pt x="20779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10345" y="4821285"/>
            <a:ext cx="2078355" cy="1038860"/>
          </a:xfrm>
          <a:custGeom>
            <a:avLst/>
            <a:gdLst/>
            <a:ahLst/>
            <a:cxnLst/>
            <a:rect l="l" t="t" r="r" b="b"/>
            <a:pathLst>
              <a:path w="2078354" h="1038860">
                <a:moveTo>
                  <a:pt x="2077909" y="0"/>
                </a:moveTo>
                <a:lnTo>
                  <a:pt x="0" y="0"/>
                </a:lnTo>
                <a:lnTo>
                  <a:pt x="0" y="1038321"/>
                </a:lnTo>
                <a:lnTo>
                  <a:pt x="1604177" y="1038321"/>
                </a:lnTo>
                <a:lnTo>
                  <a:pt x="2077909" y="765568"/>
                </a:lnTo>
                <a:lnTo>
                  <a:pt x="20779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61415" y="4821285"/>
            <a:ext cx="2078355" cy="1038860"/>
          </a:xfrm>
          <a:custGeom>
            <a:avLst/>
            <a:gdLst/>
            <a:ahLst/>
            <a:cxnLst/>
            <a:rect l="l" t="t" r="r" b="b"/>
            <a:pathLst>
              <a:path w="2078354" h="1038860">
                <a:moveTo>
                  <a:pt x="2077907" y="0"/>
                </a:moveTo>
                <a:lnTo>
                  <a:pt x="0" y="0"/>
                </a:lnTo>
                <a:lnTo>
                  <a:pt x="0" y="1038321"/>
                </a:lnTo>
                <a:lnTo>
                  <a:pt x="1604175" y="1038321"/>
                </a:lnTo>
                <a:lnTo>
                  <a:pt x="2077907" y="765568"/>
                </a:lnTo>
                <a:lnTo>
                  <a:pt x="20779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59276" y="6032660"/>
            <a:ext cx="2078355" cy="1038860"/>
          </a:xfrm>
          <a:custGeom>
            <a:avLst/>
            <a:gdLst/>
            <a:ahLst/>
            <a:cxnLst/>
            <a:rect l="l" t="t" r="r" b="b"/>
            <a:pathLst>
              <a:path w="2078354" h="1038859">
                <a:moveTo>
                  <a:pt x="2077909" y="0"/>
                </a:moveTo>
                <a:lnTo>
                  <a:pt x="0" y="0"/>
                </a:lnTo>
                <a:lnTo>
                  <a:pt x="0" y="1038323"/>
                </a:lnTo>
                <a:lnTo>
                  <a:pt x="1604177" y="1038323"/>
                </a:lnTo>
                <a:lnTo>
                  <a:pt x="2077909" y="765569"/>
                </a:lnTo>
                <a:lnTo>
                  <a:pt x="20779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10345" y="6032660"/>
            <a:ext cx="2078355" cy="1038860"/>
          </a:xfrm>
          <a:custGeom>
            <a:avLst/>
            <a:gdLst/>
            <a:ahLst/>
            <a:cxnLst/>
            <a:rect l="l" t="t" r="r" b="b"/>
            <a:pathLst>
              <a:path w="2078354" h="1038859">
                <a:moveTo>
                  <a:pt x="2077909" y="0"/>
                </a:moveTo>
                <a:lnTo>
                  <a:pt x="0" y="0"/>
                </a:lnTo>
                <a:lnTo>
                  <a:pt x="0" y="1038323"/>
                </a:lnTo>
                <a:lnTo>
                  <a:pt x="1604177" y="1038323"/>
                </a:lnTo>
                <a:lnTo>
                  <a:pt x="2077909" y="765569"/>
                </a:lnTo>
                <a:lnTo>
                  <a:pt x="20779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61415" y="6032660"/>
            <a:ext cx="2078355" cy="1038860"/>
          </a:xfrm>
          <a:custGeom>
            <a:avLst/>
            <a:gdLst/>
            <a:ahLst/>
            <a:cxnLst/>
            <a:rect l="l" t="t" r="r" b="b"/>
            <a:pathLst>
              <a:path w="2078354" h="1038859">
                <a:moveTo>
                  <a:pt x="2077907" y="0"/>
                </a:moveTo>
                <a:lnTo>
                  <a:pt x="0" y="0"/>
                </a:lnTo>
                <a:lnTo>
                  <a:pt x="0" y="1038323"/>
                </a:lnTo>
                <a:lnTo>
                  <a:pt x="1604175" y="1038323"/>
                </a:lnTo>
                <a:lnTo>
                  <a:pt x="2077907" y="765569"/>
                </a:lnTo>
                <a:lnTo>
                  <a:pt x="20779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560323" y="2072217"/>
            <a:ext cx="1470660" cy="51054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ct val="94500"/>
              </a:lnSpc>
              <a:spcBef>
                <a:spcPts val="170"/>
              </a:spcBef>
            </a:pPr>
            <a:r>
              <a:rPr sz="1100" b="1" dirty="0">
                <a:solidFill>
                  <a:srgbClr val="151616"/>
                </a:solidFill>
                <a:latin typeface="Arial"/>
                <a:cs typeface="Arial"/>
              </a:rPr>
              <a:t>Статья </a:t>
            </a:r>
            <a:r>
              <a:rPr sz="1100" b="1" spc="-5" dirty="0">
                <a:solidFill>
                  <a:srgbClr val="151616"/>
                </a:solidFill>
                <a:latin typeface="Arial"/>
                <a:cs typeface="Arial"/>
              </a:rPr>
              <a:t>171. 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Незаконное  </a:t>
            </a: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предпринимательство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60323" y="2709249"/>
            <a:ext cx="1778635" cy="507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50"/>
              </a:lnSpc>
              <a:spcBef>
                <a:spcPts val="100"/>
              </a:spcBef>
            </a:pPr>
            <a:r>
              <a:rPr sz="1100" b="1" dirty="0">
                <a:solidFill>
                  <a:srgbClr val="151616"/>
                </a:solidFill>
                <a:latin typeface="Arial"/>
                <a:cs typeface="Arial"/>
              </a:rPr>
              <a:t>Статья</a:t>
            </a:r>
            <a:r>
              <a:rPr sz="1100" b="1" spc="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51616"/>
                </a:solidFill>
                <a:latin typeface="Arial"/>
                <a:cs typeface="Arial"/>
              </a:rPr>
              <a:t>171.2.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35"/>
              </a:lnSpc>
            </a:pP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Незаконные организация</a:t>
            </a:r>
            <a:r>
              <a:rPr sz="11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51616"/>
                </a:solidFill>
                <a:latin typeface="Arial"/>
                <a:cs typeface="Arial"/>
              </a:rPr>
              <a:t>и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</a:pP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проведение </a:t>
            </a: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азартных</a:t>
            </a:r>
            <a:r>
              <a:rPr sz="11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51616"/>
                </a:solidFill>
                <a:latin typeface="Arial"/>
                <a:cs typeface="Arial"/>
              </a:rPr>
              <a:t>игр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17990" y="2072217"/>
            <a:ext cx="1796414" cy="82740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ct val="94500"/>
              </a:lnSpc>
              <a:spcBef>
                <a:spcPts val="170"/>
              </a:spcBef>
            </a:pPr>
            <a:r>
              <a:rPr sz="1100" b="1" dirty="0">
                <a:solidFill>
                  <a:srgbClr val="151616"/>
                </a:solidFill>
                <a:latin typeface="Arial"/>
                <a:cs typeface="Arial"/>
              </a:rPr>
              <a:t>Статья 172.2. 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Организация</a:t>
            </a:r>
            <a:r>
              <a:rPr sz="1100" spc="-1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деятельности  </a:t>
            </a:r>
            <a:r>
              <a:rPr sz="1100" dirty="0">
                <a:solidFill>
                  <a:srgbClr val="151616"/>
                </a:solidFill>
                <a:latin typeface="Arial"/>
                <a:cs typeface="Arial"/>
              </a:rPr>
              <a:t>по </a:t>
            </a: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привлечению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190"/>
              </a:lnSpc>
            </a:pP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денежных средств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</a:pPr>
            <a:r>
              <a:rPr sz="1100" dirty="0">
                <a:solidFill>
                  <a:srgbClr val="151616"/>
                </a:solidFill>
                <a:latin typeface="Arial"/>
                <a:cs typeface="Arial"/>
              </a:rPr>
              <a:t>и (или) </a:t>
            </a: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иного</a:t>
            </a:r>
            <a:r>
              <a:rPr sz="11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имущества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15843" y="3456009"/>
            <a:ext cx="1759585" cy="979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60"/>
              </a:lnSpc>
              <a:spcBef>
                <a:spcPts val="100"/>
              </a:spcBef>
            </a:pPr>
            <a:r>
              <a:rPr sz="1100" b="1" dirty="0">
                <a:solidFill>
                  <a:srgbClr val="151616"/>
                </a:solidFill>
                <a:latin typeface="Arial"/>
                <a:cs typeface="Arial"/>
              </a:rPr>
              <a:t>Статья</a:t>
            </a:r>
            <a:r>
              <a:rPr sz="1100" b="1" spc="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151616"/>
                </a:solidFill>
                <a:latin typeface="Arial"/>
                <a:cs typeface="Arial"/>
              </a:rPr>
              <a:t>174.</a:t>
            </a:r>
            <a:endParaRPr sz="1100">
              <a:latin typeface="Arial"/>
              <a:cs typeface="Arial"/>
            </a:endParaRPr>
          </a:p>
          <a:p>
            <a:pPr marL="12700" marR="62865">
              <a:lnSpc>
                <a:spcPts val="1300"/>
              </a:lnSpc>
            </a:pP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Легализация</a:t>
            </a:r>
            <a:r>
              <a:rPr sz="1100" spc="-114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(отмывание)  денежных</a:t>
            </a: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средств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145"/>
              </a:lnSpc>
            </a:pPr>
            <a:r>
              <a:rPr sz="1100" dirty="0">
                <a:solidFill>
                  <a:srgbClr val="151616"/>
                </a:solidFill>
                <a:latin typeface="Arial"/>
                <a:cs typeface="Arial"/>
              </a:rPr>
              <a:t>или </a:t>
            </a: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иного</a:t>
            </a:r>
            <a:r>
              <a:rPr sz="11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имущества,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200"/>
              </a:lnSpc>
              <a:spcBef>
                <a:spcPts val="125"/>
              </a:spcBef>
            </a:pP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приобретенных другими  </a:t>
            </a:r>
            <a:r>
              <a:rPr sz="1100" dirty="0">
                <a:solidFill>
                  <a:srgbClr val="151616"/>
                </a:solidFill>
                <a:latin typeface="Arial"/>
                <a:cs typeface="Arial"/>
              </a:rPr>
              <a:t>лицами преступным</a:t>
            </a:r>
            <a:r>
              <a:rPr sz="1100" spc="-1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путем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15194" y="6049856"/>
            <a:ext cx="1521460" cy="6629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ct val="93300"/>
              </a:lnSpc>
              <a:spcBef>
                <a:spcPts val="185"/>
              </a:spcBef>
            </a:pPr>
            <a:r>
              <a:rPr sz="1100" b="1" dirty="0">
                <a:solidFill>
                  <a:srgbClr val="151616"/>
                </a:solidFill>
                <a:latin typeface="Arial"/>
                <a:cs typeface="Arial"/>
              </a:rPr>
              <a:t>Статья </a:t>
            </a:r>
            <a:r>
              <a:rPr sz="1100" b="1" spc="-5" dirty="0">
                <a:solidFill>
                  <a:srgbClr val="151616"/>
                </a:solidFill>
                <a:latin typeface="Arial"/>
                <a:cs typeface="Arial"/>
              </a:rPr>
              <a:t>199. 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Уклонение </a:t>
            </a: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от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уплаты  налогов </a:t>
            </a:r>
            <a:r>
              <a:rPr sz="1100" dirty="0">
                <a:solidFill>
                  <a:srgbClr val="151616"/>
                </a:solidFill>
                <a:latin typeface="Arial"/>
                <a:cs typeface="Arial"/>
              </a:rPr>
              <a:t>и (или)</a:t>
            </a:r>
            <a:r>
              <a:rPr sz="1100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сборов  </a:t>
            </a:r>
            <a:r>
              <a:rPr sz="1100" dirty="0">
                <a:solidFill>
                  <a:srgbClr val="151616"/>
                </a:solidFill>
                <a:latin typeface="Arial"/>
                <a:cs typeface="Arial"/>
              </a:rPr>
              <a:t>с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 организации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65218" y="6034616"/>
            <a:ext cx="1952625" cy="842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b="1" dirty="0">
                <a:solidFill>
                  <a:srgbClr val="151616"/>
                </a:solidFill>
                <a:latin typeface="Arial"/>
                <a:cs typeface="Arial"/>
              </a:rPr>
              <a:t>Статья</a:t>
            </a:r>
            <a:r>
              <a:rPr sz="1100" b="1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51616"/>
                </a:solidFill>
                <a:latin typeface="Arial"/>
                <a:cs typeface="Arial"/>
              </a:rPr>
              <a:t>199.2.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96400"/>
              </a:lnSpc>
              <a:spcBef>
                <a:spcPts val="35"/>
              </a:spcBef>
            </a:pP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Сокрытие денежных средств  </a:t>
            </a:r>
            <a:r>
              <a:rPr sz="1100" dirty="0">
                <a:solidFill>
                  <a:srgbClr val="151616"/>
                </a:solidFill>
                <a:latin typeface="Arial"/>
                <a:cs typeface="Arial"/>
              </a:rPr>
              <a:t>либо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имущества</a:t>
            </a:r>
            <a:r>
              <a:rPr sz="1100" spc="-1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организации  </a:t>
            </a:r>
            <a:r>
              <a:rPr sz="1100" dirty="0">
                <a:solidFill>
                  <a:srgbClr val="151616"/>
                </a:solidFill>
                <a:latin typeface="Arial"/>
                <a:cs typeface="Arial"/>
              </a:rPr>
              <a:t>или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индивидуального  </a:t>
            </a: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предпринимателя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10194" y="2072217"/>
            <a:ext cx="1797685" cy="114427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ct val="94500"/>
              </a:lnSpc>
              <a:spcBef>
                <a:spcPts val="170"/>
              </a:spcBef>
            </a:pPr>
            <a:r>
              <a:rPr sz="1100" b="1" dirty="0">
                <a:solidFill>
                  <a:srgbClr val="151616"/>
                </a:solidFill>
                <a:latin typeface="Arial"/>
                <a:cs typeface="Arial"/>
              </a:rPr>
              <a:t>Статья 170.1.  </a:t>
            </a:r>
            <a:r>
              <a:rPr sz="1100" dirty="0">
                <a:solidFill>
                  <a:srgbClr val="151616"/>
                </a:solidFill>
                <a:latin typeface="Arial"/>
                <a:cs typeface="Arial"/>
              </a:rPr>
              <a:t>Фальсификация </a:t>
            </a: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единого  государственного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реестра  юридических </a:t>
            </a:r>
            <a:r>
              <a:rPr sz="1100" dirty="0">
                <a:solidFill>
                  <a:srgbClr val="151616"/>
                </a:solidFill>
                <a:latin typeface="Arial"/>
                <a:cs typeface="Arial"/>
              </a:rPr>
              <a:t>лиц,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реестра  </a:t>
            </a: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владельцев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ценных </a:t>
            </a: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бумаг  </a:t>
            </a:r>
            <a:r>
              <a:rPr sz="1100" dirty="0">
                <a:solidFill>
                  <a:srgbClr val="151616"/>
                </a:solidFill>
                <a:latin typeface="Arial"/>
                <a:cs typeface="Arial"/>
              </a:rPr>
              <a:t>или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системы  депозитарного</a:t>
            </a: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151616"/>
                </a:solidFill>
                <a:latin typeface="Arial"/>
                <a:cs typeface="Arial"/>
              </a:rPr>
              <a:t>учета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64102" y="3440769"/>
            <a:ext cx="1826260" cy="675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310"/>
              </a:lnSpc>
              <a:spcBef>
                <a:spcPts val="100"/>
              </a:spcBef>
            </a:pPr>
            <a:r>
              <a:rPr sz="1100" b="1" dirty="0">
                <a:solidFill>
                  <a:srgbClr val="151616"/>
                </a:solidFill>
                <a:latin typeface="Arial"/>
                <a:cs typeface="Arial"/>
              </a:rPr>
              <a:t>Статья</a:t>
            </a:r>
            <a:r>
              <a:rPr sz="1100" b="1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151616"/>
                </a:solidFill>
                <a:latin typeface="Arial"/>
                <a:cs typeface="Arial"/>
              </a:rPr>
              <a:t>180.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94500"/>
              </a:lnSpc>
              <a:spcBef>
                <a:spcPts val="60"/>
              </a:spcBef>
            </a:pP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Незаконное использование  средств индивидуализации  товаров </a:t>
            </a:r>
            <a:r>
              <a:rPr sz="1100" spc="-20" dirty="0">
                <a:solidFill>
                  <a:srgbClr val="151616"/>
                </a:solidFill>
                <a:latin typeface="Arial"/>
                <a:cs typeface="Arial"/>
              </a:rPr>
              <a:t>(работ,</a:t>
            </a:r>
            <a:r>
              <a:rPr sz="11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услуг)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17928" y="3452962"/>
            <a:ext cx="2023110" cy="1202055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 marR="5080">
              <a:lnSpc>
                <a:spcPct val="86000"/>
              </a:lnSpc>
              <a:spcBef>
                <a:spcPts val="284"/>
              </a:spcBef>
            </a:pPr>
            <a:r>
              <a:rPr sz="1100" b="1" dirty="0">
                <a:solidFill>
                  <a:srgbClr val="151616"/>
                </a:solidFill>
                <a:latin typeface="Arial"/>
                <a:cs typeface="Arial"/>
              </a:rPr>
              <a:t>Статья 185.5.  </a:t>
            </a:r>
            <a:r>
              <a:rPr sz="1100" dirty="0">
                <a:solidFill>
                  <a:srgbClr val="151616"/>
                </a:solidFill>
                <a:latin typeface="Arial"/>
                <a:cs typeface="Arial"/>
              </a:rPr>
              <a:t>Фальсификация решения  </a:t>
            </a: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общего </a:t>
            </a:r>
            <a:r>
              <a:rPr sz="1100" dirty="0">
                <a:solidFill>
                  <a:srgbClr val="151616"/>
                </a:solidFill>
                <a:latin typeface="Arial"/>
                <a:cs typeface="Arial"/>
              </a:rPr>
              <a:t>собрания акционеров  (участников)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хозяйственного  общества </a:t>
            </a:r>
            <a:r>
              <a:rPr sz="1100" dirty="0">
                <a:solidFill>
                  <a:srgbClr val="151616"/>
                </a:solidFill>
                <a:latin typeface="Arial"/>
                <a:cs typeface="Arial"/>
              </a:rPr>
              <a:t>или решения</a:t>
            </a:r>
            <a:r>
              <a:rPr sz="11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151616"/>
                </a:solidFill>
                <a:latin typeface="Arial"/>
                <a:cs typeface="Arial"/>
              </a:rPr>
              <a:t>совета 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директоров </a:t>
            </a:r>
            <a:r>
              <a:rPr sz="1100" spc="-15" dirty="0">
                <a:solidFill>
                  <a:srgbClr val="151616"/>
                </a:solidFill>
                <a:latin typeface="Arial"/>
                <a:cs typeface="Arial"/>
              </a:rPr>
              <a:t>(наблюдательного  </a:t>
            </a: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совета)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хозяйственного  общества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10222" y="4839801"/>
            <a:ext cx="1576070" cy="51054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ct val="94500"/>
              </a:lnSpc>
              <a:spcBef>
                <a:spcPts val="170"/>
              </a:spcBef>
            </a:pPr>
            <a:r>
              <a:rPr sz="1100" b="1" dirty="0">
                <a:solidFill>
                  <a:srgbClr val="151616"/>
                </a:solidFill>
                <a:latin typeface="Arial"/>
                <a:cs typeface="Arial"/>
              </a:rPr>
              <a:t>Статья </a:t>
            </a:r>
            <a:r>
              <a:rPr sz="1100" b="1" spc="-5" dirty="0">
                <a:solidFill>
                  <a:srgbClr val="151616"/>
                </a:solidFill>
                <a:latin typeface="Arial"/>
                <a:cs typeface="Arial"/>
              </a:rPr>
              <a:t>187. 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Неправомерный</a:t>
            </a:r>
            <a:r>
              <a:rPr sz="1100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оборот 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средств</a:t>
            </a: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 платежей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566274" y="4839801"/>
            <a:ext cx="1720214" cy="97980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198120">
              <a:lnSpc>
                <a:spcPct val="94500"/>
              </a:lnSpc>
              <a:spcBef>
                <a:spcPts val="170"/>
              </a:spcBef>
            </a:pPr>
            <a:r>
              <a:rPr sz="1100" b="1" dirty="0">
                <a:solidFill>
                  <a:srgbClr val="151616"/>
                </a:solidFill>
                <a:latin typeface="Arial"/>
                <a:cs typeface="Arial"/>
              </a:rPr>
              <a:t>Статья </a:t>
            </a:r>
            <a:r>
              <a:rPr sz="1100" b="1" spc="-5" dirty="0">
                <a:solidFill>
                  <a:srgbClr val="151616"/>
                </a:solidFill>
                <a:latin typeface="Arial"/>
                <a:cs typeface="Arial"/>
              </a:rPr>
              <a:t>194. 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Уклонение </a:t>
            </a: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от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уплаты  таможенных</a:t>
            </a:r>
            <a:r>
              <a:rPr sz="1100" spc="-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платежей,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190"/>
              </a:lnSpc>
            </a:pP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взимаемых </a:t>
            </a:r>
            <a:r>
              <a:rPr sz="1100" dirty="0">
                <a:solidFill>
                  <a:srgbClr val="151616"/>
                </a:solidFill>
                <a:latin typeface="Arial"/>
                <a:cs typeface="Arial"/>
              </a:rPr>
              <a:t>с</a:t>
            </a:r>
            <a:r>
              <a:rPr sz="11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организации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200"/>
              </a:lnSpc>
              <a:spcBef>
                <a:spcPts val="130"/>
              </a:spcBef>
            </a:pPr>
            <a:r>
              <a:rPr sz="1100" dirty="0">
                <a:solidFill>
                  <a:srgbClr val="151616"/>
                </a:solidFill>
                <a:latin typeface="Arial"/>
                <a:cs typeface="Arial"/>
              </a:rPr>
              <a:t>или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физического </a:t>
            </a:r>
            <a:r>
              <a:rPr sz="1100" dirty="0">
                <a:solidFill>
                  <a:srgbClr val="151616"/>
                </a:solidFill>
                <a:latin typeface="Arial"/>
                <a:cs typeface="Arial"/>
              </a:rPr>
              <a:t>лица (ч.  1 -</a:t>
            </a: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2)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811817" y="4839801"/>
            <a:ext cx="1157605" cy="51054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ct val="94500"/>
              </a:lnSpc>
              <a:spcBef>
                <a:spcPts val="170"/>
              </a:spcBef>
            </a:pPr>
            <a:r>
              <a:rPr sz="1100" b="1" dirty="0">
                <a:solidFill>
                  <a:srgbClr val="151616"/>
                </a:solidFill>
                <a:latin typeface="Arial"/>
                <a:cs typeface="Arial"/>
              </a:rPr>
              <a:t>Статья </a:t>
            </a:r>
            <a:r>
              <a:rPr sz="1100" b="1" spc="-5" dirty="0">
                <a:solidFill>
                  <a:srgbClr val="151616"/>
                </a:solidFill>
                <a:latin typeface="Arial"/>
                <a:cs typeface="Arial"/>
              </a:rPr>
              <a:t>196.  </a:t>
            </a:r>
            <a:r>
              <a:rPr sz="1100" dirty="0">
                <a:solidFill>
                  <a:srgbClr val="151616"/>
                </a:solidFill>
                <a:latin typeface="Arial"/>
                <a:cs typeface="Arial"/>
              </a:rPr>
              <a:t>Пр</a:t>
            </a:r>
            <a:r>
              <a:rPr sz="1100" spc="-30" dirty="0">
                <a:solidFill>
                  <a:srgbClr val="151616"/>
                </a:solidFill>
                <a:latin typeface="Arial"/>
                <a:cs typeface="Arial"/>
              </a:rPr>
              <a:t>е</a:t>
            </a:r>
            <a:r>
              <a:rPr sz="1100" spc="5" dirty="0">
                <a:solidFill>
                  <a:srgbClr val="151616"/>
                </a:solidFill>
                <a:latin typeface="Arial"/>
                <a:cs typeface="Arial"/>
              </a:rPr>
              <a:t>дн</a:t>
            </a:r>
            <a:r>
              <a:rPr sz="1100" dirty="0">
                <a:solidFill>
                  <a:srgbClr val="151616"/>
                </a:solidFill>
                <a:latin typeface="Arial"/>
                <a:cs typeface="Arial"/>
              </a:rPr>
              <a:t>амере</a:t>
            </a:r>
            <a:r>
              <a:rPr sz="1100" spc="5" dirty="0">
                <a:solidFill>
                  <a:srgbClr val="151616"/>
                </a:solidFill>
                <a:latin typeface="Arial"/>
                <a:cs typeface="Arial"/>
              </a:rPr>
              <a:t>нн</a:t>
            </a:r>
            <a:r>
              <a:rPr sz="1100" dirty="0">
                <a:solidFill>
                  <a:srgbClr val="151616"/>
                </a:solidFill>
                <a:latin typeface="Arial"/>
                <a:cs typeface="Arial"/>
              </a:rPr>
              <a:t>ое  </a:t>
            </a: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банкротство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17357" y="6049856"/>
            <a:ext cx="1521460" cy="6629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ct val="93300"/>
              </a:lnSpc>
              <a:spcBef>
                <a:spcPts val="185"/>
              </a:spcBef>
            </a:pPr>
            <a:r>
              <a:rPr sz="1100" b="1" dirty="0">
                <a:solidFill>
                  <a:srgbClr val="151616"/>
                </a:solidFill>
                <a:latin typeface="Arial"/>
                <a:cs typeface="Arial"/>
              </a:rPr>
              <a:t>Статья </a:t>
            </a:r>
            <a:r>
              <a:rPr sz="1100" b="1" spc="-5" dirty="0">
                <a:solidFill>
                  <a:srgbClr val="151616"/>
                </a:solidFill>
                <a:latin typeface="Arial"/>
                <a:cs typeface="Arial"/>
              </a:rPr>
              <a:t>198. 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Уклонение </a:t>
            </a: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от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уплаты  налогов </a:t>
            </a:r>
            <a:r>
              <a:rPr sz="1100" dirty="0">
                <a:solidFill>
                  <a:srgbClr val="151616"/>
                </a:solidFill>
                <a:latin typeface="Arial"/>
                <a:cs typeface="Arial"/>
              </a:rPr>
              <a:t>и (или)</a:t>
            </a:r>
            <a:r>
              <a:rPr sz="1100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сборов  </a:t>
            </a:r>
            <a:r>
              <a:rPr sz="1100" dirty="0">
                <a:solidFill>
                  <a:srgbClr val="151616"/>
                </a:solidFill>
                <a:latin typeface="Arial"/>
                <a:cs typeface="Arial"/>
              </a:rPr>
              <a:t>с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физического</a:t>
            </a:r>
            <a:r>
              <a:rPr sz="11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51616"/>
                </a:solidFill>
                <a:latin typeface="Arial"/>
                <a:cs typeface="Arial"/>
              </a:rPr>
              <a:t>лица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227819" y="313435"/>
            <a:ext cx="246888" cy="246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560233" y="463018"/>
            <a:ext cx="43180" cy="17145"/>
          </a:xfrm>
          <a:custGeom>
            <a:avLst/>
            <a:gdLst/>
            <a:ahLst/>
            <a:cxnLst/>
            <a:rect l="l" t="t" r="r" b="b"/>
            <a:pathLst>
              <a:path w="43179" h="17145">
                <a:moveTo>
                  <a:pt x="0" y="0"/>
                </a:moveTo>
                <a:lnTo>
                  <a:pt x="19795" y="16946"/>
                </a:lnTo>
                <a:lnTo>
                  <a:pt x="30998" y="15041"/>
                </a:lnTo>
                <a:lnTo>
                  <a:pt x="39923" y="9673"/>
                </a:lnTo>
                <a:lnTo>
                  <a:pt x="42730" y="5718"/>
                </a:lnTo>
                <a:lnTo>
                  <a:pt x="8366" y="57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572071" y="406675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29" h="62229">
                <a:moveTo>
                  <a:pt x="31139" y="0"/>
                </a:moveTo>
                <a:lnTo>
                  <a:pt x="20612" y="0"/>
                </a:lnTo>
                <a:lnTo>
                  <a:pt x="23060" y="8166"/>
                </a:lnTo>
                <a:lnTo>
                  <a:pt x="23060" y="19394"/>
                </a:lnTo>
                <a:lnTo>
                  <a:pt x="17754" y="23886"/>
                </a:lnTo>
                <a:lnTo>
                  <a:pt x="0" y="23886"/>
                </a:lnTo>
                <a:lnTo>
                  <a:pt x="0" y="33888"/>
                </a:lnTo>
                <a:lnTo>
                  <a:pt x="18572" y="33888"/>
                </a:lnTo>
                <a:lnTo>
                  <a:pt x="24691" y="39403"/>
                </a:lnTo>
                <a:lnTo>
                  <a:pt x="24691" y="52876"/>
                </a:lnTo>
                <a:lnTo>
                  <a:pt x="19998" y="62062"/>
                </a:lnTo>
                <a:lnTo>
                  <a:pt x="30892" y="62062"/>
                </a:lnTo>
                <a:lnTo>
                  <a:pt x="33987" y="57701"/>
                </a:lnTo>
                <a:lnTo>
                  <a:pt x="36121" y="46954"/>
                </a:lnTo>
                <a:lnTo>
                  <a:pt x="36324" y="38994"/>
                </a:lnTo>
                <a:lnTo>
                  <a:pt x="31836" y="32050"/>
                </a:lnTo>
                <a:lnTo>
                  <a:pt x="24691" y="28173"/>
                </a:lnTo>
                <a:lnTo>
                  <a:pt x="31222" y="24702"/>
                </a:lnTo>
                <a:lnTo>
                  <a:pt x="34693" y="18171"/>
                </a:lnTo>
                <a:lnTo>
                  <a:pt x="34693" y="11432"/>
                </a:lnTo>
                <a:lnTo>
                  <a:pt x="32251" y="1259"/>
                </a:lnTo>
                <a:lnTo>
                  <a:pt x="311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558807" y="395449"/>
            <a:ext cx="44450" cy="16510"/>
          </a:xfrm>
          <a:custGeom>
            <a:avLst/>
            <a:gdLst/>
            <a:ahLst/>
            <a:cxnLst/>
            <a:rect l="l" t="t" r="r" b="b"/>
            <a:pathLst>
              <a:path w="44450" h="16509">
                <a:moveTo>
                  <a:pt x="22039" y="0"/>
                </a:moveTo>
                <a:lnTo>
                  <a:pt x="14080" y="0"/>
                </a:lnTo>
                <a:lnTo>
                  <a:pt x="5918" y="2653"/>
                </a:lnTo>
                <a:lnTo>
                  <a:pt x="0" y="6530"/>
                </a:lnTo>
                <a:lnTo>
                  <a:pt x="4488" y="16330"/>
                </a:lnTo>
                <a:lnTo>
                  <a:pt x="12242" y="11225"/>
                </a:lnTo>
                <a:lnTo>
                  <a:pt x="44403" y="11225"/>
                </a:lnTo>
                <a:lnTo>
                  <a:pt x="39283" y="5433"/>
                </a:lnTo>
                <a:lnTo>
                  <a:pt x="30910" y="1329"/>
                </a:lnTo>
                <a:lnTo>
                  <a:pt x="22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627107" y="395731"/>
            <a:ext cx="82296" cy="85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131652" y="396878"/>
            <a:ext cx="46990" cy="81915"/>
          </a:xfrm>
          <a:custGeom>
            <a:avLst/>
            <a:gdLst/>
            <a:ahLst/>
            <a:cxnLst/>
            <a:rect l="l" t="t" r="r" b="b"/>
            <a:pathLst>
              <a:path w="46990" h="81915">
                <a:moveTo>
                  <a:pt x="46732" y="0"/>
                </a:moveTo>
                <a:lnTo>
                  <a:pt x="0" y="0"/>
                </a:lnTo>
                <a:lnTo>
                  <a:pt x="0" y="81657"/>
                </a:lnTo>
                <a:lnTo>
                  <a:pt x="46732" y="81657"/>
                </a:lnTo>
                <a:lnTo>
                  <a:pt x="46732" y="70838"/>
                </a:lnTo>
                <a:lnTo>
                  <a:pt x="12445" y="70838"/>
                </a:lnTo>
                <a:lnTo>
                  <a:pt x="12445" y="43685"/>
                </a:lnTo>
                <a:lnTo>
                  <a:pt x="44079" y="43685"/>
                </a:lnTo>
                <a:lnTo>
                  <a:pt x="44079" y="32865"/>
                </a:lnTo>
                <a:lnTo>
                  <a:pt x="12445" y="32865"/>
                </a:lnTo>
                <a:lnTo>
                  <a:pt x="12445" y="10817"/>
                </a:lnTo>
                <a:lnTo>
                  <a:pt x="46732" y="10817"/>
                </a:lnTo>
                <a:lnTo>
                  <a:pt x="467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034919" y="396878"/>
            <a:ext cx="60960" cy="81915"/>
          </a:xfrm>
          <a:custGeom>
            <a:avLst/>
            <a:gdLst/>
            <a:ahLst/>
            <a:cxnLst/>
            <a:rect l="l" t="t" r="r" b="b"/>
            <a:pathLst>
              <a:path w="60959" h="81915">
                <a:moveTo>
                  <a:pt x="12245" y="0"/>
                </a:moveTo>
                <a:lnTo>
                  <a:pt x="0" y="0"/>
                </a:lnTo>
                <a:lnTo>
                  <a:pt x="0" y="81657"/>
                </a:lnTo>
                <a:lnTo>
                  <a:pt x="12245" y="81657"/>
                </a:lnTo>
                <a:lnTo>
                  <a:pt x="12245" y="43685"/>
                </a:lnTo>
                <a:lnTo>
                  <a:pt x="60812" y="43685"/>
                </a:lnTo>
                <a:lnTo>
                  <a:pt x="60812" y="32865"/>
                </a:lnTo>
                <a:lnTo>
                  <a:pt x="12245" y="32865"/>
                </a:lnTo>
                <a:lnTo>
                  <a:pt x="122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083489" y="440563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241" y="0"/>
                </a:moveTo>
                <a:lnTo>
                  <a:pt x="0" y="0"/>
                </a:lnTo>
                <a:lnTo>
                  <a:pt x="0" y="37971"/>
                </a:lnTo>
                <a:lnTo>
                  <a:pt x="12241" y="37971"/>
                </a:lnTo>
                <a:lnTo>
                  <a:pt x="12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083489" y="396878"/>
            <a:ext cx="12700" cy="33020"/>
          </a:xfrm>
          <a:custGeom>
            <a:avLst/>
            <a:gdLst/>
            <a:ahLst/>
            <a:cxnLst/>
            <a:rect l="l" t="t" r="r" b="b"/>
            <a:pathLst>
              <a:path w="12700" h="33020">
                <a:moveTo>
                  <a:pt x="12241" y="0"/>
                </a:moveTo>
                <a:lnTo>
                  <a:pt x="0" y="0"/>
                </a:lnTo>
                <a:lnTo>
                  <a:pt x="0" y="32865"/>
                </a:lnTo>
                <a:lnTo>
                  <a:pt x="12241" y="32865"/>
                </a:lnTo>
                <a:lnTo>
                  <a:pt x="12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855707" y="395731"/>
            <a:ext cx="67055" cy="853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775128" y="396878"/>
            <a:ext cx="45085" cy="81915"/>
          </a:xfrm>
          <a:custGeom>
            <a:avLst/>
            <a:gdLst/>
            <a:ahLst/>
            <a:cxnLst/>
            <a:rect l="l" t="t" r="r" b="b"/>
            <a:pathLst>
              <a:path w="45084" h="81915">
                <a:moveTo>
                  <a:pt x="43672" y="0"/>
                </a:moveTo>
                <a:lnTo>
                  <a:pt x="0" y="0"/>
                </a:lnTo>
                <a:lnTo>
                  <a:pt x="0" y="81657"/>
                </a:lnTo>
                <a:lnTo>
                  <a:pt x="21630" y="81657"/>
                </a:lnTo>
                <a:lnTo>
                  <a:pt x="32832" y="80103"/>
                </a:lnTo>
                <a:lnTo>
                  <a:pt x="41757" y="75507"/>
                </a:lnTo>
                <a:lnTo>
                  <a:pt x="44772" y="71654"/>
                </a:lnTo>
                <a:lnTo>
                  <a:pt x="12245" y="71654"/>
                </a:lnTo>
                <a:lnTo>
                  <a:pt x="12245" y="43685"/>
                </a:lnTo>
                <a:lnTo>
                  <a:pt x="44669" y="43685"/>
                </a:lnTo>
                <a:lnTo>
                  <a:pt x="41578" y="39806"/>
                </a:lnTo>
                <a:lnTo>
                  <a:pt x="32632" y="35232"/>
                </a:lnTo>
                <a:lnTo>
                  <a:pt x="21426" y="33682"/>
                </a:lnTo>
                <a:lnTo>
                  <a:pt x="12245" y="33682"/>
                </a:lnTo>
                <a:lnTo>
                  <a:pt x="12245" y="10817"/>
                </a:lnTo>
                <a:lnTo>
                  <a:pt x="43672" y="10817"/>
                </a:lnTo>
                <a:lnTo>
                  <a:pt x="436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809208" y="440563"/>
            <a:ext cx="15875" cy="28575"/>
          </a:xfrm>
          <a:custGeom>
            <a:avLst/>
            <a:gdLst/>
            <a:ahLst/>
            <a:cxnLst/>
            <a:rect l="l" t="t" r="r" b="b"/>
            <a:pathLst>
              <a:path w="15875" h="28575">
                <a:moveTo>
                  <a:pt x="10589" y="0"/>
                </a:moveTo>
                <a:lnTo>
                  <a:pt x="0" y="0"/>
                </a:lnTo>
                <a:lnTo>
                  <a:pt x="4283" y="8168"/>
                </a:lnTo>
                <a:lnTo>
                  <a:pt x="4283" y="14086"/>
                </a:lnTo>
                <a:lnTo>
                  <a:pt x="4079" y="19800"/>
                </a:lnTo>
                <a:lnTo>
                  <a:pt x="0" y="27969"/>
                </a:lnTo>
                <a:lnTo>
                  <a:pt x="10692" y="27969"/>
                </a:lnTo>
                <a:lnTo>
                  <a:pt x="13580" y="24278"/>
                </a:lnTo>
                <a:lnTo>
                  <a:pt x="15712" y="13882"/>
                </a:lnTo>
                <a:lnTo>
                  <a:pt x="13460" y="3604"/>
                </a:lnTo>
                <a:lnTo>
                  <a:pt x="105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954508" y="463018"/>
            <a:ext cx="43180" cy="17145"/>
          </a:xfrm>
          <a:custGeom>
            <a:avLst/>
            <a:gdLst/>
            <a:ahLst/>
            <a:cxnLst/>
            <a:rect l="l" t="t" r="r" b="b"/>
            <a:pathLst>
              <a:path w="43179" h="17145">
                <a:moveTo>
                  <a:pt x="0" y="0"/>
                </a:moveTo>
                <a:lnTo>
                  <a:pt x="19795" y="16946"/>
                </a:lnTo>
                <a:lnTo>
                  <a:pt x="30999" y="15041"/>
                </a:lnTo>
                <a:lnTo>
                  <a:pt x="39923" y="9673"/>
                </a:lnTo>
                <a:lnTo>
                  <a:pt x="42730" y="5718"/>
                </a:lnTo>
                <a:lnTo>
                  <a:pt x="8368" y="57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966347" y="406675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29" h="62229">
                <a:moveTo>
                  <a:pt x="31136" y="0"/>
                </a:moveTo>
                <a:lnTo>
                  <a:pt x="20612" y="0"/>
                </a:lnTo>
                <a:lnTo>
                  <a:pt x="23060" y="8166"/>
                </a:lnTo>
                <a:lnTo>
                  <a:pt x="23060" y="19394"/>
                </a:lnTo>
                <a:lnTo>
                  <a:pt x="17753" y="23886"/>
                </a:lnTo>
                <a:lnTo>
                  <a:pt x="0" y="23886"/>
                </a:lnTo>
                <a:lnTo>
                  <a:pt x="0" y="33888"/>
                </a:lnTo>
                <a:lnTo>
                  <a:pt x="18571" y="33888"/>
                </a:lnTo>
                <a:lnTo>
                  <a:pt x="24690" y="39403"/>
                </a:lnTo>
                <a:lnTo>
                  <a:pt x="24690" y="52876"/>
                </a:lnTo>
                <a:lnTo>
                  <a:pt x="19998" y="62062"/>
                </a:lnTo>
                <a:lnTo>
                  <a:pt x="30891" y="62062"/>
                </a:lnTo>
                <a:lnTo>
                  <a:pt x="33986" y="57701"/>
                </a:lnTo>
                <a:lnTo>
                  <a:pt x="36118" y="46954"/>
                </a:lnTo>
                <a:lnTo>
                  <a:pt x="36323" y="38994"/>
                </a:lnTo>
                <a:lnTo>
                  <a:pt x="31835" y="32050"/>
                </a:lnTo>
                <a:lnTo>
                  <a:pt x="24690" y="28173"/>
                </a:lnTo>
                <a:lnTo>
                  <a:pt x="31222" y="24702"/>
                </a:lnTo>
                <a:lnTo>
                  <a:pt x="34692" y="18171"/>
                </a:lnTo>
                <a:lnTo>
                  <a:pt x="34692" y="11432"/>
                </a:lnTo>
                <a:lnTo>
                  <a:pt x="32250" y="1259"/>
                </a:lnTo>
                <a:lnTo>
                  <a:pt x="311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953082" y="395449"/>
            <a:ext cx="44450" cy="16510"/>
          </a:xfrm>
          <a:custGeom>
            <a:avLst/>
            <a:gdLst/>
            <a:ahLst/>
            <a:cxnLst/>
            <a:rect l="l" t="t" r="r" b="b"/>
            <a:pathLst>
              <a:path w="44450" h="16509">
                <a:moveTo>
                  <a:pt x="22039" y="0"/>
                </a:moveTo>
                <a:lnTo>
                  <a:pt x="14081" y="0"/>
                </a:lnTo>
                <a:lnTo>
                  <a:pt x="5919" y="2653"/>
                </a:lnTo>
                <a:lnTo>
                  <a:pt x="0" y="6530"/>
                </a:lnTo>
                <a:lnTo>
                  <a:pt x="4488" y="16330"/>
                </a:lnTo>
                <a:lnTo>
                  <a:pt x="12246" y="11225"/>
                </a:lnTo>
                <a:lnTo>
                  <a:pt x="44401" y="11225"/>
                </a:lnTo>
                <a:lnTo>
                  <a:pt x="39283" y="5433"/>
                </a:lnTo>
                <a:lnTo>
                  <a:pt x="30910" y="1329"/>
                </a:lnTo>
                <a:lnTo>
                  <a:pt x="22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200131" y="392683"/>
            <a:ext cx="70103" cy="88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08035" y="139700"/>
            <a:ext cx="2566416" cy="5599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2569" y="555954"/>
            <a:ext cx="5999480" cy="80264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295"/>
              </a:spcBef>
            </a:pPr>
            <a:r>
              <a:rPr dirty="0"/>
              <a:t>Статьи Уголовного кодекса РФ,  рассматриваемые</a:t>
            </a:r>
            <a:r>
              <a:rPr spc="-75" dirty="0"/>
              <a:t> </a:t>
            </a:r>
            <a:r>
              <a:rPr dirty="0"/>
              <a:t>Платформой</a:t>
            </a:r>
          </a:p>
        </p:txBody>
      </p:sp>
      <p:sp>
        <p:nvSpPr>
          <p:cNvPr id="4" name="object 4"/>
          <p:cNvSpPr/>
          <p:nvPr/>
        </p:nvSpPr>
        <p:spPr>
          <a:xfrm>
            <a:off x="190500" y="1699649"/>
            <a:ext cx="9766300" cy="5708650"/>
          </a:xfrm>
          <a:custGeom>
            <a:avLst/>
            <a:gdLst/>
            <a:ahLst/>
            <a:cxnLst/>
            <a:rect l="l" t="t" r="r" b="b"/>
            <a:pathLst>
              <a:path w="9766300" h="5708650">
                <a:moveTo>
                  <a:pt x="0" y="8184"/>
                </a:moveTo>
                <a:lnTo>
                  <a:pt x="9755439" y="0"/>
                </a:lnTo>
                <a:lnTo>
                  <a:pt x="9765992" y="4698851"/>
                </a:lnTo>
                <a:lnTo>
                  <a:pt x="8012704" y="5708304"/>
                </a:lnTo>
              </a:path>
            </a:pathLst>
          </a:custGeom>
          <a:ln w="18148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0844" y="2052428"/>
            <a:ext cx="1385570" cy="346710"/>
          </a:xfrm>
          <a:prstGeom prst="rect">
            <a:avLst/>
          </a:prstGeom>
          <a:solidFill>
            <a:srgbClr val="EC412C"/>
          </a:solidFill>
        </p:spPr>
        <p:txBody>
          <a:bodyPr vert="horz" wrap="square" lIns="0" tIns="52069" rIns="0" bIns="0" rtlCol="0">
            <a:spAutoFit/>
          </a:bodyPr>
          <a:lstStyle/>
          <a:p>
            <a:pPr marL="230504">
              <a:lnSpc>
                <a:spcPct val="100000"/>
              </a:lnSpc>
              <a:spcBef>
                <a:spcPts val="409"/>
              </a:spcBef>
            </a:pP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ГЛАВА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FFFFFF"/>
                </a:solidFill>
                <a:latin typeface="Arial"/>
                <a:cs typeface="Arial"/>
              </a:rPr>
              <a:t>23.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0844" y="2917695"/>
            <a:ext cx="1385570" cy="346710"/>
          </a:xfrm>
          <a:prstGeom prst="rect">
            <a:avLst/>
          </a:prstGeom>
          <a:solidFill>
            <a:srgbClr val="EC412C"/>
          </a:solidFill>
        </p:spPr>
        <p:txBody>
          <a:bodyPr vert="horz" wrap="square" lIns="0" tIns="52704" rIns="0" bIns="0" rtlCol="0">
            <a:spAutoFit/>
          </a:bodyPr>
          <a:lstStyle/>
          <a:p>
            <a:pPr marL="230504">
              <a:lnSpc>
                <a:spcPct val="100000"/>
              </a:lnSpc>
              <a:spcBef>
                <a:spcPts val="414"/>
              </a:spcBef>
            </a:pP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ГЛАВА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FFFFFF"/>
                </a:solidFill>
                <a:latin typeface="Arial"/>
                <a:cs typeface="Arial"/>
              </a:rPr>
              <a:t>24.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0844" y="3956018"/>
            <a:ext cx="1385570" cy="346710"/>
          </a:xfrm>
          <a:prstGeom prst="rect">
            <a:avLst/>
          </a:prstGeom>
          <a:solidFill>
            <a:srgbClr val="EC412C"/>
          </a:solidFill>
        </p:spPr>
        <p:txBody>
          <a:bodyPr vert="horz" wrap="square" lIns="0" tIns="53340" rIns="0" bIns="0" rtlCol="0">
            <a:spAutoFit/>
          </a:bodyPr>
          <a:lstStyle/>
          <a:p>
            <a:pPr marL="230504">
              <a:lnSpc>
                <a:spcPct val="100000"/>
              </a:lnSpc>
              <a:spcBef>
                <a:spcPts val="420"/>
              </a:spcBef>
            </a:pP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ГЛАВА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FFFFFF"/>
                </a:solidFill>
                <a:latin typeface="Arial"/>
                <a:cs typeface="Arial"/>
              </a:rPr>
              <a:t>25.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0844" y="4994340"/>
            <a:ext cx="1385570" cy="346710"/>
          </a:xfrm>
          <a:prstGeom prst="rect">
            <a:avLst/>
          </a:prstGeom>
          <a:solidFill>
            <a:srgbClr val="EC412C"/>
          </a:solidFill>
        </p:spPr>
        <p:txBody>
          <a:bodyPr vert="horz" wrap="square" lIns="0" tIns="51435" rIns="0" bIns="0" rtlCol="0">
            <a:spAutoFit/>
          </a:bodyPr>
          <a:lstStyle/>
          <a:p>
            <a:pPr marL="230504">
              <a:lnSpc>
                <a:spcPct val="100000"/>
              </a:lnSpc>
              <a:spcBef>
                <a:spcPts val="405"/>
              </a:spcBef>
            </a:pP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ГЛАВА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FFFFFF"/>
                </a:solidFill>
                <a:latin typeface="Arial"/>
                <a:cs typeface="Arial"/>
              </a:rPr>
              <a:t>26.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59276" y="2052427"/>
            <a:ext cx="2597785" cy="692785"/>
          </a:xfrm>
          <a:custGeom>
            <a:avLst/>
            <a:gdLst/>
            <a:ahLst/>
            <a:cxnLst/>
            <a:rect l="l" t="t" r="r" b="b"/>
            <a:pathLst>
              <a:path w="2597785" h="692785">
                <a:moveTo>
                  <a:pt x="2597387" y="0"/>
                </a:moveTo>
                <a:lnTo>
                  <a:pt x="0" y="0"/>
                </a:lnTo>
                <a:lnTo>
                  <a:pt x="0" y="692214"/>
                </a:lnTo>
                <a:lnTo>
                  <a:pt x="2123655" y="692214"/>
                </a:lnTo>
                <a:lnTo>
                  <a:pt x="2597387" y="419461"/>
                </a:lnTo>
                <a:lnTo>
                  <a:pt x="25973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59276" y="2917695"/>
            <a:ext cx="2597785" cy="865505"/>
          </a:xfrm>
          <a:custGeom>
            <a:avLst/>
            <a:gdLst/>
            <a:ahLst/>
            <a:cxnLst/>
            <a:rect l="l" t="t" r="r" b="b"/>
            <a:pathLst>
              <a:path w="2597785" h="865504">
                <a:moveTo>
                  <a:pt x="2597387" y="0"/>
                </a:moveTo>
                <a:lnTo>
                  <a:pt x="0" y="0"/>
                </a:lnTo>
                <a:lnTo>
                  <a:pt x="0" y="865268"/>
                </a:lnTo>
                <a:lnTo>
                  <a:pt x="2123655" y="865268"/>
                </a:lnTo>
                <a:lnTo>
                  <a:pt x="2597387" y="592514"/>
                </a:lnTo>
                <a:lnTo>
                  <a:pt x="25973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59276" y="4994339"/>
            <a:ext cx="2597785" cy="692785"/>
          </a:xfrm>
          <a:custGeom>
            <a:avLst/>
            <a:gdLst/>
            <a:ahLst/>
            <a:cxnLst/>
            <a:rect l="l" t="t" r="r" b="b"/>
            <a:pathLst>
              <a:path w="2597785" h="692785">
                <a:moveTo>
                  <a:pt x="2597387" y="0"/>
                </a:moveTo>
                <a:lnTo>
                  <a:pt x="0" y="0"/>
                </a:lnTo>
                <a:lnTo>
                  <a:pt x="0" y="692216"/>
                </a:lnTo>
                <a:lnTo>
                  <a:pt x="2123655" y="692216"/>
                </a:lnTo>
                <a:lnTo>
                  <a:pt x="2597387" y="419461"/>
                </a:lnTo>
                <a:lnTo>
                  <a:pt x="25973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308274" y="2066121"/>
            <a:ext cx="144018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60"/>
              </a:lnSpc>
              <a:spcBef>
                <a:spcPts val="100"/>
              </a:spcBef>
            </a:pPr>
            <a:r>
              <a:rPr sz="1100" b="1" dirty="0">
                <a:solidFill>
                  <a:srgbClr val="151616"/>
                </a:solidFill>
                <a:latin typeface="Arial"/>
                <a:cs typeface="Arial"/>
              </a:rPr>
              <a:t>Статья </a:t>
            </a:r>
            <a:r>
              <a:rPr sz="1100" b="1" spc="-5" dirty="0">
                <a:solidFill>
                  <a:srgbClr val="151616"/>
                </a:solidFill>
                <a:latin typeface="Arial"/>
                <a:cs typeface="Arial"/>
              </a:rPr>
              <a:t>204.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60"/>
              </a:lnSpc>
            </a:pP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Коммерческий</a:t>
            </a:r>
            <a:r>
              <a:rPr sz="1100" spc="-1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подкуп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98569" y="5022681"/>
            <a:ext cx="1663700" cy="51054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ct val="94500"/>
              </a:lnSpc>
              <a:spcBef>
                <a:spcPts val="170"/>
              </a:spcBef>
            </a:pPr>
            <a:r>
              <a:rPr sz="1100" b="1" dirty="0">
                <a:solidFill>
                  <a:srgbClr val="151616"/>
                </a:solidFill>
                <a:latin typeface="Arial"/>
                <a:cs typeface="Arial"/>
              </a:rPr>
              <a:t>Статья </a:t>
            </a:r>
            <a:r>
              <a:rPr sz="1100" b="1" spc="-5" dirty="0">
                <a:solidFill>
                  <a:srgbClr val="151616"/>
                </a:solidFill>
                <a:latin typeface="Arial"/>
                <a:cs typeface="Arial"/>
              </a:rPr>
              <a:t>260.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Незаконная  </a:t>
            </a:r>
            <a:r>
              <a:rPr sz="1100" dirty="0">
                <a:solidFill>
                  <a:srgbClr val="151616"/>
                </a:solidFill>
                <a:latin typeface="Arial"/>
                <a:cs typeface="Arial"/>
              </a:rPr>
              <a:t>рубка лесных  насаждений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07803" y="2931753"/>
            <a:ext cx="2520950" cy="675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b="1" dirty="0">
                <a:solidFill>
                  <a:srgbClr val="151616"/>
                </a:solidFill>
                <a:latin typeface="Arial"/>
                <a:cs typeface="Arial"/>
              </a:rPr>
              <a:t>Статья</a:t>
            </a:r>
            <a:r>
              <a:rPr sz="1100" b="1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151616"/>
                </a:solidFill>
                <a:latin typeface="Arial"/>
                <a:cs typeface="Arial"/>
              </a:rPr>
              <a:t>210.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300"/>
              </a:lnSpc>
              <a:spcBef>
                <a:spcPts val="45"/>
              </a:spcBef>
            </a:pP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Организация преступного сообщества  </a:t>
            </a:r>
            <a:r>
              <a:rPr sz="1100" dirty="0">
                <a:solidFill>
                  <a:srgbClr val="151616"/>
                </a:solidFill>
                <a:latin typeface="Arial"/>
                <a:cs typeface="Arial"/>
              </a:rPr>
              <a:t>(преступной</a:t>
            </a: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организации)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155"/>
              </a:lnSpc>
            </a:pPr>
            <a:r>
              <a:rPr sz="1100" dirty="0">
                <a:solidFill>
                  <a:srgbClr val="151616"/>
                </a:solidFill>
                <a:latin typeface="Arial"/>
                <a:cs typeface="Arial"/>
              </a:rPr>
              <a:t>или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участие </a:t>
            </a:r>
            <a:r>
              <a:rPr sz="1100" dirty="0">
                <a:solidFill>
                  <a:srgbClr val="151616"/>
                </a:solidFill>
                <a:latin typeface="Arial"/>
                <a:cs typeface="Arial"/>
              </a:rPr>
              <a:t>в нем (ней)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59276" y="3956017"/>
            <a:ext cx="2597785" cy="865505"/>
          </a:xfrm>
          <a:custGeom>
            <a:avLst/>
            <a:gdLst/>
            <a:ahLst/>
            <a:cxnLst/>
            <a:rect l="l" t="t" r="r" b="b"/>
            <a:pathLst>
              <a:path w="2597785" h="865504">
                <a:moveTo>
                  <a:pt x="2597387" y="0"/>
                </a:moveTo>
                <a:lnTo>
                  <a:pt x="0" y="0"/>
                </a:lnTo>
                <a:lnTo>
                  <a:pt x="0" y="865268"/>
                </a:lnTo>
                <a:lnTo>
                  <a:pt x="2123655" y="865268"/>
                </a:lnTo>
                <a:lnTo>
                  <a:pt x="2597387" y="592514"/>
                </a:lnTo>
                <a:lnTo>
                  <a:pt x="25973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312804" y="3980265"/>
            <a:ext cx="2409190" cy="76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10"/>
              </a:lnSpc>
              <a:spcBef>
                <a:spcPts val="100"/>
              </a:spcBef>
            </a:pPr>
            <a:r>
              <a:rPr sz="1100" b="1" dirty="0">
                <a:solidFill>
                  <a:srgbClr val="151616"/>
                </a:solidFill>
                <a:latin typeface="Arial"/>
                <a:cs typeface="Arial"/>
              </a:rPr>
              <a:t>Статья</a:t>
            </a:r>
            <a:r>
              <a:rPr sz="1100" b="1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151616"/>
                </a:solidFill>
                <a:latin typeface="Arial"/>
                <a:cs typeface="Arial"/>
              </a:rPr>
              <a:t>238.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86700"/>
              </a:lnSpc>
              <a:spcBef>
                <a:spcPts val="65"/>
              </a:spcBef>
            </a:pP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Производство, хранение, перевозка  </a:t>
            </a:r>
            <a:r>
              <a:rPr sz="1100" dirty="0">
                <a:solidFill>
                  <a:srgbClr val="151616"/>
                </a:solidFill>
                <a:latin typeface="Arial"/>
                <a:cs typeface="Arial"/>
              </a:rPr>
              <a:t>либо сбыт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товаров </a:t>
            </a:r>
            <a:r>
              <a:rPr sz="1100" dirty="0">
                <a:solidFill>
                  <a:srgbClr val="151616"/>
                </a:solidFill>
                <a:latin typeface="Arial"/>
                <a:cs typeface="Arial"/>
              </a:rPr>
              <a:t>и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продукции, </a:t>
            </a:r>
            <a:r>
              <a:rPr sz="1100" dirty="0">
                <a:solidFill>
                  <a:srgbClr val="151616"/>
                </a:solidFill>
                <a:latin typeface="Arial"/>
                <a:cs typeface="Arial"/>
              </a:rPr>
              <a:t>вы- 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полнение </a:t>
            </a: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работ </a:t>
            </a:r>
            <a:r>
              <a:rPr sz="1100" dirty="0">
                <a:solidFill>
                  <a:srgbClr val="151616"/>
                </a:solidFill>
                <a:latin typeface="Arial"/>
                <a:cs typeface="Arial"/>
              </a:rPr>
              <a:t>или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оказание </a:t>
            </a:r>
            <a:r>
              <a:rPr sz="1100" spc="-25" dirty="0">
                <a:solidFill>
                  <a:srgbClr val="151616"/>
                </a:solidFill>
                <a:latin typeface="Arial"/>
                <a:cs typeface="Arial"/>
              </a:rPr>
              <a:t>услуг,  </a:t>
            </a:r>
            <a:r>
              <a:rPr sz="1100" dirty="0">
                <a:solidFill>
                  <a:srgbClr val="151616"/>
                </a:solidFill>
                <a:latin typeface="Arial"/>
                <a:cs typeface="Arial"/>
              </a:rPr>
              <a:t>не </a:t>
            </a: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отвечающих</a:t>
            </a:r>
            <a:r>
              <a:rPr sz="11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требованиям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0844" y="5859607"/>
            <a:ext cx="1385570" cy="346710"/>
          </a:xfrm>
          <a:prstGeom prst="rect">
            <a:avLst/>
          </a:prstGeom>
          <a:solidFill>
            <a:srgbClr val="EC412C"/>
          </a:solidFill>
        </p:spPr>
        <p:txBody>
          <a:bodyPr vert="horz" wrap="square" lIns="0" tIns="52069" rIns="0" bIns="0" rtlCol="0">
            <a:spAutoFit/>
          </a:bodyPr>
          <a:lstStyle/>
          <a:p>
            <a:pPr marL="230504">
              <a:lnSpc>
                <a:spcPct val="100000"/>
              </a:lnSpc>
              <a:spcBef>
                <a:spcPts val="409"/>
              </a:spcBef>
            </a:pP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ГЛАВА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FFFFFF"/>
                </a:solidFill>
                <a:latin typeface="Arial"/>
                <a:cs typeface="Arial"/>
              </a:rPr>
              <a:t>27.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259276" y="5859607"/>
            <a:ext cx="2597785" cy="1038860"/>
          </a:xfrm>
          <a:custGeom>
            <a:avLst/>
            <a:gdLst/>
            <a:ahLst/>
            <a:cxnLst/>
            <a:rect l="l" t="t" r="r" b="b"/>
            <a:pathLst>
              <a:path w="2597785" h="1038859">
                <a:moveTo>
                  <a:pt x="2597387" y="0"/>
                </a:moveTo>
                <a:lnTo>
                  <a:pt x="0" y="0"/>
                </a:lnTo>
                <a:lnTo>
                  <a:pt x="0" y="1038324"/>
                </a:lnTo>
                <a:lnTo>
                  <a:pt x="2123655" y="1038324"/>
                </a:lnTo>
                <a:lnTo>
                  <a:pt x="2597387" y="765570"/>
                </a:lnTo>
                <a:lnTo>
                  <a:pt x="25973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307048" y="5885264"/>
            <a:ext cx="2213610" cy="81534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212090">
              <a:lnSpc>
                <a:spcPct val="94500"/>
              </a:lnSpc>
              <a:spcBef>
                <a:spcPts val="170"/>
              </a:spcBef>
            </a:pPr>
            <a:r>
              <a:rPr sz="1100" b="1" dirty="0">
                <a:solidFill>
                  <a:srgbClr val="151616"/>
                </a:solidFill>
                <a:latin typeface="Arial"/>
                <a:cs typeface="Arial"/>
              </a:rPr>
              <a:t>Статья </a:t>
            </a:r>
            <a:r>
              <a:rPr sz="1100" b="1" spc="-5" dirty="0">
                <a:solidFill>
                  <a:srgbClr val="151616"/>
                </a:solidFill>
                <a:latin typeface="Arial"/>
                <a:cs typeface="Arial"/>
              </a:rPr>
              <a:t>266. 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Недоброкачественный</a:t>
            </a:r>
            <a:r>
              <a:rPr sz="1100" spc="-1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51616"/>
                </a:solidFill>
                <a:latin typeface="Arial"/>
                <a:cs typeface="Arial"/>
              </a:rPr>
              <a:t>ремонт 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транспортных средств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090"/>
              </a:lnSpc>
            </a:pPr>
            <a:r>
              <a:rPr sz="1100" dirty="0">
                <a:solidFill>
                  <a:srgbClr val="151616"/>
                </a:solidFill>
                <a:latin typeface="Arial"/>
                <a:cs typeface="Arial"/>
              </a:rPr>
              <a:t>и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выпуск их </a:t>
            </a:r>
            <a:r>
              <a:rPr sz="1100" dirty="0">
                <a:solidFill>
                  <a:srgbClr val="151616"/>
                </a:solidFill>
                <a:latin typeface="Arial"/>
                <a:cs typeface="Arial"/>
              </a:rPr>
              <a:t>в</a:t>
            </a: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эксплуатацию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</a:pPr>
            <a:r>
              <a:rPr sz="1100" dirty="0">
                <a:solidFill>
                  <a:srgbClr val="151616"/>
                </a:solidFill>
                <a:latin typeface="Arial"/>
                <a:cs typeface="Arial"/>
              </a:rPr>
              <a:t>с </a:t>
            </a: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техническими</a:t>
            </a:r>
            <a:r>
              <a:rPr sz="1100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51616"/>
                </a:solidFill>
                <a:latin typeface="Arial"/>
                <a:cs typeface="Arial"/>
              </a:rPr>
              <a:t>неисправностями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02981" y="2052428"/>
            <a:ext cx="1385570" cy="346710"/>
          </a:xfrm>
          <a:prstGeom prst="rect">
            <a:avLst/>
          </a:prstGeom>
          <a:solidFill>
            <a:srgbClr val="EC412C"/>
          </a:solidFill>
        </p:spPr>
        <p:txBody>
          <a:bodyPr vert="horz" wrap="square" lIns="0" tIns="52069" rIns="0" bIns="0" rtlCol="0">
            <a:spAutoFit/>
          </a:bodyPr>
          <a:lstStyle/>
          <a:p>
            <a:pPr marL="230504">
              <a:lnSpc>
                <a:spcPct val="100000"/>
              </a:lnSpc>
              <a:spcBef>
                <a:spcPts val="409"/>
              </a:spcBef>
            </a:pP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ГЛАВА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FFFFFF"/>
                </a:solidFill>
                <a:latin typeface="Arial"/>
                <a:cs typeface="Arial"/>
              </a:rPr>
              <a:t>28.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02981" y="3956018"/>
            <a:ext cx="1385570" cy="346710"/>
          </a:xfrm>
          <a:prstGeom prst="rect">
            <a:avLst/>
          </a:prstGeom>
          <a:solidFill>
            <a:srgbClr val="EC412C"/>
          </a:solidFill>
        </p:spPr>
        <p:txBody>
          <a:bodyPr vert="horz" wrap="square" lIns="0" tIns="53340" rIns="0" bIns="0" rtlCol="0">
            <a:spAutoFit/>
          </a:bodyPr>
          <a:lstStyle/>
          <a:p>
            <a:pPr marL="230504">
              <a:lnSpc>
                <a:spcPct val="100000"/>
              </a:lnSpc>
              <a:spcBef>
                <a:spcPts val="420"/>
              </a:spcBef>
            </a:pP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ГЛАВА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FFFFFF"/>
                </a:solidFill>
                <a:latin typeface="Arial"/>
                <a:cs typeface="Arial"/>
              </a:rPr>
              <a:t>29.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761415" y="2052427"/>
            <a:ext cx="2597785" cy="692785"/>
          </a:xfrm>
          <a:custGeom>
            <a:avLst/>
            <a:gdLst/>
            <a:ahLst/>
            <a:cxnLst/>
            <a:rect l="l" t="t" r="r" b="b"/>
            <a:pathLst>
              <a:path w="2597784" h="692785">
                <a:moveTo>
                  <a:pt x="2597386" y="0"/>
                </a:moveTo>
                <a:lnTo>
                  <a:pt x="0" y="0"/>
                </a:lnTo>
                <a:lnTo>
                  <a:pt x="0" y="692214"/>
                </a:lnTo>
                <a:lnTo>
                  <a:pt x="2123654" y="692214"/>
                </a:lnTo>
                <a:lnTo>
                  <a:pt x="2597386" y="419461"/>
                </a:lnTo>
                <a:lnTo>
                  <a:pt x="25973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61415" y="2917695"/>
            <a:ext cx="2597785" cy="865505"/>
          </a:xfrm>
          <a:custGeom>
            <a:avLst/>
            <a:gdLst/>
            <a:ahLst/>
            <a:cxnLst/>
            <a:rect l="l" t="t" r="r" b="b"/>
            <a:pathLst>
              <a:path w="2597784" h="865504">
                <a:moveTo>
                  <a:pt x="2597386" y="0"/>
                </a:moveTo>
                <a:lnTo>
                  <a:pt x="0" y="0"/>
                </a:lnTo>
                <a:lnTo>
                  <a:pt x="0" y="865268"/>
                </a:lnTo>
                <a:lnTo>
                  <a:pt x="2123654" y="865268"/>
                </a:lnTo>
                <a:lnTo>
                  <a:pt x="2597386" y="592514"/>
                </a:lnTo>
                <a:lnTo>
                  <a:pt x="25973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61415" y="4821285"/>
            <a:ext cx="2597785" cy="1038860"/>
          </a:xfrm>
          <a:custGeom>
            <a:avLst/>
            <a:gdLst/>
            <a:ahLst/>
            <a:cxnLst/>
            <a:rect l="l" t="t" r="r" b="b"/>
            <a:pathLst>
              <a:path w="2597784" h="1038860">
                <a:moveTo>
                  <a:pt x="2597386" y="0"/>
                </a:moveTo>
                <a:lnTo>
                  <a:pt x="0" y="0"/>
                </a:lnTo>
                <a:lnTo>
                  <a:pt x="0" y="1038321"/>
                </a:lnTo>
                <a:lnTo>
                  <a:pt x="2123654" y="1038321"/>
                </a:lnTo>
                <a:lnTo>
                  <a:pt x="2597386" y="765568"/>
                </a:lnTo>
                <a:lnTo>
                  <a:pt x="25973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810428" y="2066121"/>
            <a:ext cx="1932939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60"/>
              </a:lnSpc>
              <a:spcBef>
                <a:spcPts val="100"/>
              </a:spcBef>
            </a:pPr>
            <a:r>
              <a:rPr sz="1100" b="1" dirty="0">
                <a:solidFill>
                  <a:srgbClr val="151616"/>
                </a:solidFill>
                <a:latin typeface="Arial"/>
                <a:cs typeface="Arial"/>
              </a:rPr>
              <a:t>Статья</a:t>
            </a:r>
            <a:r>
              <a:rPr sz="1100" b="1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151616"/>
                </a:solidFill>
                <a:latin typeface="Arial"/>
                <a:cs typeface="Arial"/>
              </a:rPr>
              <a:t>272.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50"/>
              </a:lnSpc>
            </a:pP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Неправомерный</a:t>
            </a:r>
            <a:r>
              <a:rPr sz="11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51616"/>
                </a:solidFill>
                <a:latin typeface="Arial"/>
                <a:cs typeface="Arial"/>
              </a:rPr>
              <a:t>доступ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</a:pPr>
            <a:r>
              <a:rPr sz="1100" dirty="0">
                <a:solidFill>
                  <a:srgbClr val="151616"/>
                </a:solidFill>
                <a:latin typeface="Arial"/>
                <a:cs typeface="Arial"/>
              </a:rPr>
              <a:t>к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компьютерной</a:t>
            </a:r>
            <a:r>
              <a:rPr sz="1100" spc="-1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51616"/>
                </a:solidFill>
                <a:latin typeface="Arial"/>
                <a:cs typeface="Arial"/>
              </a:rPr>
              <a:t>информации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00722" y="4833705"/>
            <a:ext cx="2007235" cy="995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60"/>
              </a:lnSpc>
              <a:spcBef>
                <a:spcPts val="100"/>
              </a:spcBef>
            </a:pPr>
            <a:r>
              <a:rPr sz="1100" b="1" dirty="0">
                <a:solidFill>
                  <a:srgbClr val="151616"/>
                </a:solidFill>
                <a:latin typeface="Arial"/>
                <a:cs typeface="Arial"/>
              </a:rPr>
              <a:t>Статья</a:t>
            </a:r>
            <a:r>
              <a:rPr sz="1100" b="1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51616"/>
                </a:solidFill>
                <a:latin typeface="Arial"/>
                <a:cs typeface="Arial"/>
              </a:rPr>
              <a:t>280.1.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60"/>
              </a:lnSpc>
            </a:pP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Публичные</a:t>
            </a:r>
            <a:r>
              <a:rPr sz="11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51616"/>
                </a:solidFill>
                <a:latin typeface="Arial"/>
                <a:cs typeface="Arial"/>
              </a:rPr>
              <a:t>призывы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93900"/>
              </a:lnSpc>
              <a:spcBef>
                <a:spcPts val="150"/>
              </a:spcBef>
            </a:pPr>
            <a:r>
              <a:rPr sz="1100" dirty="0">
                <a:solidFill>
                  <a:srgbClr val="151616"/>
                </a:solidFill>
                <a:latin typeface="Arial"/>
                <a:cs typeface="Arial"/>
              </a:rPr>
              <a:t>к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осуществлению действий,  направленных </a:t>
            </a:r>
            <a:r>
              <a:rPr sz="1100" dirty="0">
                <a:solidFill>
                  <a:srgbClr val="151616"/>
                </a:solidFill>
                <a:latin typeface="Arial"/>
                <a:cs typeface="Arial"/>
              </a:rPr>
              <a:t>на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нарушение  территориальной</a:t>
            </a:r>
            <a:r>
              <a:rPr sz="1100" spc="-9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целостности  </a:t>
            </a: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Российской</a:t>
            </a:r>
            <a:r>
              <a:rPr sz="11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Федерации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09969" y="2946993"/>
            <a:ext cx="2274570" cy="82740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365760">
              <a:lnSpc>
                <a:spcPct val="94500"/>
              </a:lnSpc>
              <a:spcBef>
                <a:spcPts val="170"/>
              </a:spcBef>
            </a:pPr>
            <a:r>
              <a:rPr sz="1100" b="1" dirty="0">
                <a:solidFill>
                  <a:srgbClr val="151616"/>
                </a:solidFill>
                <a:latin typeface="Arial"/>
                <a:cs typeface="Arial"/>
              </a:rPr>
              <a:t>Статья 271.1. 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Неправомерное</a:t>
            </a:r>
            <a:r>
              <a:rPr sz="11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воздействие  </a:t>
            </a:r>
            <a:r>
              <a:rPr sz="1100" dirty="0">
                <a:solidFill>
                  <a:srgbClr val="151616"/>
                </a:solidFill>
                <a:latin typeface="Arial"/>
                <a:cs typeface="Arial"/>
              </a:rPr>
              <a:t>на</a:t>
            </a: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критическую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190"/>
              </a:lnSpc>
            </a:pPr>
            <a:r>
              <a:rPr sz="1100" dirty="0">
                <a:solidFill>
                  <a:srgbClr val="151616"/>
                </a:solidFill>
                <a:latin typeface="Arial"/>
                <a:cs typeface="Arial"/>
              </a:rPr>
              <a:t>информационную</a:t>
            </a:r>
            <a:r>
              <a:rPr sz="11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инфраструктуру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</a:pP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Российской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Федерации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761415" y="3956017"/>
            <a:ext cx="2597785" cy="692785"/>
          </a:xfrm>
          <a:custGeom>
            <a:avLst/>
            <a:gdLst/>
            <a:ahLst/>
            <a:cxnLst/>
            <a:rect l="l" t="t" r="r" b="b"/>
            <a:pathLst>
              <a:path w="2597784" h="692785">
                <a:moveTo>
                  <a:pt x="2597386" y="0"/>
                </a:moveTo>
                <a:lnTo>
                  <a:pt x="0" y="0"/>
                </a:lnTo>
                <a:lnTo>
                  <a:pt x="0" y="692214"/>
                </a:lnTo>
                <a:lnTo>
                  <a:pt x="2123654" y="692214"/>
                </a:lnTo>
                <a:lnTo>
                  <a:pt x="2597386" y="419461"/>
                </a:lnTo>
                <a:lnTo>
                  <a:pt x="25973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814968" y="3980265"/>
            <a:ext cx="1969135" cy="6172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608330">
              <a:lnSpc>
                <a:spcPct val="84500"/>
              </a:lnSpc>
              <a:spcBef>
                <a:spcPts val="300"/>
              </a:spcBef>
            </a:pPr>
            <a:r>
              <a:rPr sz="1100" b="1" dirty="0">
                <a:solidFill>
                  <a:srgbClr val="151616"/>
                </a:solidFill>
                <a:latin typeface="Arial"/>
                <a:cs typeface="Arial"/>
              </a:rPr>
              <a:t>Статья </a:t>
            </a:r>
            <a:r>
              <a:rPr sz="1100" b="1" spc="-5" dirty="0">
                <a:solidFill>
                  <a:srgbClr val="151616"/>
                </a:solidFill>
                <a:latin typeface="Arial"/>
                <a:cs typeface="Arial"/>
              </a:rPr>
              <a:t>280. 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Публичные</a:t>
            </a:r>
            <a:r>
              <a:rPr sz="1100" spc="-1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51616"/>
                </a:solidFill>
                <a:latin typeface="Arial"/>
                <a:cs typeface="Arial"/>
              </a:rPr>
              <a:t>призывы  к</a:t>
            </a: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осуществлению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105"/>
              </a:lnSpc>
            </a:pP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экстремистской</a:t>
            </a:r>
            <a:r>
              <a:rPr sz="11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деятельности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761415" y="6032660"/>
            <a:ext cx="2597785" cy="865505"/>
          </a:xfrm>
          <a:custGeom>
            <a:avLst/>
            <a:gdLst/>
            <a:ahLst/>
            <a:cxnLst/>
            <a:rect l="l" t="t" r="r" b="b"/>
            <a:pathLst>
              <a:path w="2597784" h="865504">
                <a:moveTo>
                  <a:pt x="2597386" y="0"/>
                </a:moveTo>
                <a:lnTo>
                  <a:pt x="0" y="0"/>
                </a:lnTo>
                <a:lnTo>
                  <a:pt x="0" y="865270"/>
                </a:lnTo>
                <a:lnTo>
                  <a:pt x="2123654" y="865270"/>
                </a:lnTo>
                <a:lnTo>
                  <a:pt x="2597386" y="592516"/>
                </a:lnTo>
                <a:lnTo>
                  <a:pt x="25973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809207" y="6043760"/>
            <a:ext cx="2202180" cy="675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310"/>
              </a:lnSpc>
              <a:spcBef>
                <a:spcPts val="100"/>
              </a:spcBef>
            </a:pPr>
            <a:r>
              <a:rPr sz="1100" b="1" dirty="0">
                <a:solidFill>
                  <a:srgbClr val="151616"/>
                </a:solidFill>
                <a:latin typeface="Arial"/>
                <a:cs typeface="Arial"/>
              </a:rPr>
              <a:t>Статья</a:t>
            </a:r>
            <a:r>
              <a:rPr sz="1100" b="1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51616"/>
                </a:solidFill>
                <a:latin typeface="Arial"/>
                <a:cs typeface="Arial"/>
              </a:rPr>
              <a:t>283.1.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94500"/>
              </a:lnSpc>
              <a:spcBef>
                <a:spcPts val="60"/>
              </a:spcBef>
            </a:pP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Незаконное получение</a:t>
            </a:r>
            <a:r>
              <a:rPr sz="1100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сведений,  составляющих </a:t>
            </a: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государственную 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тайну</a:t>
            </a:r>
            <a:endParaRPr sz="11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227819" y="313435"/>
            <a:ext cx="246888" cy="246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560233" y="463018"/>
            <a:ext cx="43180" cy="17145"/>
          </a:xfrm>
          <a:custGeom>
            <a:avLst/>
            <a:gdLst/>
            <a:ahLst/>
            <a:cxnLst/>
            <a:rect l="l" t="t" r="r" b="b"/>
            <a:pathLst>
              <a:path w="43179" h="17145">
                <a:moveTo>
                  <a:pt x="0" y="0"/>
                </a:moveTo>
                <a:lnTo>
                  <a:pt x="19795" y="16946"/>
                </a:lnTo>
                <a:lnTo>
                  <a:pt x="30998" y="15041"/>
                </a:lnTo>
                <a:lnTo>
                  <a:pt x="39923" y="9673"/>
                </a:lnTo>
                <a:lnTo>
                  <a:pt x="42730" y="5718"/>
                </a:lnTo>
                <a:lnTo>
                  <a:pt x="8366" y="57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572071" y="406675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29" h="62229">
                <a:moveTo>
                  <a:pt x="31139" y="0"/>
                </a:moveTo>
                <a:lnTo>
                  <a:pt x="20612" y="0"/>
                </a:lnTo>
                <a:lnTo>
                  <a:pt x="23060" y="8166"/>
                </a:lnTo>
                <a:lnTo>
                  <a:pt x="23060" y="19394"/>
                </a:lnTo>
                <a:lnTo>
                  <a:pt x="17754" y="23886"/>
                </a:lnTo>
                <a:lnTo>
                  <a:pt x="0" y="23886"/>
                </a:lnTo>
                <a:lnTo>
                  <a:pt x="0" y="33888"/>
                </a:lnTo>
                <a:lnTo>
                  <a:pt x="18572" y="33888"/>
                </a:lnTo>
                <a:lnTo>
                  <a:pt x="24691" y="39403"/>
                </a:lnTo>
                <a:lnTo>
                  <a:pt x="24691" y="52876"/>
                </a:lnTo>
                <a:lnTo>
                  <a:pt x="19998" y="62062"/>
                </a:lnTo>
                <a:lnTo>
                  <a:pt x="30892" y="62062"/>
                </a:lnTo>
                <a:lnTo>
                  <a:pt x="33987" y="57701"/>
                </a:lnTo>
                <a:lnTo>
                  <a:pt x="36121" y="46954"/>
                </a:lnTo>
                <a:lnTo>
                  <a:pt x="36324" y="38994"/>
                </a:lnTo>
                <a:lnTo>
                  <a:pt x="31836" y="32050"/>
                </a:lnTo>
                <a:lnTo>
                  <a:pt x="24691" y="28173"/>
                </a:lnTo>
                <a:lnTo>
                  <a:pt x="31222" y="24702"/>
                </a:lnTo>
                <a:lnTo>
                  <a:pt x="34693" y="18171"/>
                </a:lnTo>
                <a:lnTo>
                  <a:pt x="34693" y="11432"/>
                </a:lnTo>
                <a:lnTo>
                  <a:pt x="32251" y="1259"/>
                </a:lnTo>
                <a:lnTo>
                  <a:pt x="311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558807" y="395449"/>
            <a:ext cx="44450" cy="16510"/>
          </a:xfrm>
          <a:custGeom>
            <a:avLst/>
            <a:gdLst/>
            <a:ahLst/>
            <a:cxnLst/>
            <a:rect l="l" t="t" r="r" b="b"/>
            <a:pathLst>
              <a:path w="44450" h="16509">
                <a:moveTo>
                  <a:pt x="22039" y="0"/>
                </a:moveTo>
                <a:lnTo>
                  <a:pt x="14080" y="0"/>
                </a:lnTo>
                <a:lnTo>
                  <a:pt x="5918" y="2653"/>
                </a:lnTo>
                <a:lnTo>
                  <a:pt x="0" y="6530"/>
                </a:lnTo>
                <a:lnTo>
                  <a:pt x="4488" y="16330"/>
                </a:lnTo>
                <a:lnTo>
                  <a:pt x="12242" y="11225"/>
                </a:lnTo>
                <a:lnTo>
                  <a:pt x="44403" y="11225"/>
                </a:lnTo>
                <a:lnTo>
                  <a:pt x="39283" y="5433"/>
                </a:lnTo>
                <a:lnTo>
                  <a:pt x="30910" y="1329"/>
                </a:lnTo>
                <a:lnTo>
                  <a:pt x="22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627107" y="395731"/>
            <a:ext cx="82296" cy="85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131652" y="396878"/>
            <a:ext cx="46990" cy="81915"/>
          </a:xfrm>
          <a:custGeom>
            <a:avLst/>
            <a:gdLst/>
            <a:ahLst/>
            <a:cxnLst/>
            <a:rect l="l" t="t" r="r" b="b"/>
            <a:pathLst>
              <a:path w="46990" h="81915">
                <a:moveTo>
                  <a:pt x="46732" y="0"/>
                </a:moveTo>
                <a:lnTo>
                  <a:pt x="0" y="0"/>
                </a:lnTo>
                <a:lnTo>
                  <a:pt x="0" y="81657"/>
                </a:lnTo>
                <a:lnTo>
                  <a:pt x="46732" y="81657"/>
                </a:lnTo>
                <a:lnTo>
                  <a:pt x="46732" y="70838"/>
                </a:lnTo>
                <a:lnTo>
                  <a:pt x="12445" y="70838"/>
                </a:lnTo>
                <a:lnTo>
                  <a:pt x="12445" y="43685"/>
                </a:lnTo>
                <a:lnTo>
                  <a:pt x="44079" y="43685"/>
                </a:lnTo>
                <a:lnTo>
                  <a:pt x="44079" y="32865"/>
                </a:lnTo>
                <a:lnTo>
                  <a:pt x="12445" y="32865"/>
                </a:lnTo>
                <a:lnTo>
                  <a:pt x="12445" y="10817"/>
                </a:lnTo>
                <a:lnTo>
                  <a:pt x="46732" y="10817"/>
                </a:lnTo>
                <a:lnTo>
                  <a:pt x="467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034919" y="396878"/>
            <a:ext cx="60960" cy="81915"/>
          </a:xfrm>
          <a:custGeom>
            <a:avLst/>
            <a:gdLst/>
            <a:ahLst/>
            <a:cxnLst/>
            <a:rect l="l" t="t" r="r" b="b"/>
            <a:pathLst>
              <a:path w="60959" h="81915">
                <a:moveTo>
                  <a:pt x="12245" y="0"/>
                </a:moveTo>
                <a:lnTo>
                  <a:pt x="0" y="0"/>
                </a:lnTo>
                <a:lnTo>
                  <a:pt x="0" y="81657"/>
                </a:lnTo>
                <a:lnTo>
                  <a:pt x="12245" y="81657"/>
                </a:lnTo>
                <a:lnTo>
                  <a:pt x="12245" y="43685"/>
                </a:lnTo>
                <a:lnTo>
                  <a:pt x="60812" y="43685"/>
                </a:lnTo>
                <a:lnTo>
                  <a:pt x="60812" y="32865"/>
                </a:lnTo>
                <a:lnTo>
                  <a:pt x="12245" y="32865"/>
                </a:lnTo>
                <a:lnTo>
                  <a:pt x="122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083489" y="440563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241" y="0"/>
                </a:moveTo>
                <a:lnTo>
                  <a:pt x="0" y="0"/>
                </a:lnTo>
                <a:lnTo>
                  <a:pt x="0" y="37971"/>
                </a:lnTo>
                <a:lnTo>
                  <a:pt x="12241" y="37971"/>
                </a:lnTo>
                <a:lnTo>
                  <a:pt x="12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083489" y="396878"/>
            <a:ext cx="12700" cy="33020"/>
          </a:xfrm>
          <a:custGeom>
            <a:avLst/>
            <a:gdLst/>
            <a:ahLst/>
            <a:cxnLst/>
            <a:rect l="l" t="t" r="r" b="b"/>
            <a:pathLst>
              <a:path w="12700" h="33020">
                <a:moveTo>
                  <a:pt x="12241" y="0"/>
                </a:moveTo>
                <a:lnTo>
                  <a:pt x="0" y="0"/>
                </a:lnTo>
                <a:lnTo>
                  <a:pt x="0" y="32865"/>
                </a:lnTo>
                <a:lnTo>
                  <a:pt x="12241" y="32865"/>
                </a:lnTo>
                <a:lnTo>
                  <a:pt x="12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855707" y="395731"/>
            <a:ext cx="67055" cy="853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775128" y="396878"/>
            <a:ext cx="45085" cy="81915"/>
          </a:xfrm>
          <a:custGeom>
            <a:avLst/>
            <a:gdLst/>
            <a:ahLst/>
            <a:cxnLst/>
            <a:rect l="l" t="t" r="r" b="b"/>
            <a:pathLst>
              <a:path w="45084" h="81915">
                <a:moveTo>
                  <a:pt x="43672" y="0"/>
                </a:moveTo>
                <a:lnTo>
                  <a:pt x="0" y="0"/>
                </a:lnTo>
                <a:lnTo>
                  <a:pt x="0" y="81657"/>
                </a:lnTo>
                <a:lnTo>
                  <a:pt x="21630" y="81657"/>
                </a:lnTo>
                <a:lnTo>
                  <a:pt x="32832" y="80103"/>
                </a:lnTo>
                <a:lnTo>
                  <a:pt x="41757" y="75507"/>
                </a:lnTo>
                <a:lnTo>
                  <a:pt x="44772" y="71654"/>
                </a:lnTo>
                <a:lnTo>
                  <a:pt x="12245" y="71654"/>
                </a:lnTo>
                <a:lnTo>
                  <a:pt x="12245" y="43685"/>
                </a:lnTo>
                <a:lnTo>
                  <a:pt x="44669" y="43685"/>
                </a:lnTo>
                <a:lnTo>
                  <a:pt x="41578" y="39806"/>
                </a:lnTo>
                <a:lnTo>
                  <a:pt x="32632" y="35232"/>
                </a:lnTo>
                <a:lnTo>
                  <a:pt x="21426" y="33682"/>
                </a:lnTo>
                <a:lnTo>
                  <a:pt x="12245" y="33682"/>
                </a:lnTo>
                <a:lnTo>
                  <a:pt x="12245" y="10817"/>
                </a:lnTo>
                <a:lnTo>
                  <a:pt x="43672" y="10817"/>
                </a:lnTo>
                <a:lnTo>
                  <a:pt x="436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809208" y="440563"/>
            <a:ext cx="15875" cy="28575"/>
          </a:xfrm>
          <a:custGeom>
            <a:avLst/>
            <a:gdLst/>
            <a:ahLst/>
            <a:cxnLst/>
            <a:rect l="l" t="t" r="r" b="b"/>
            <a:pathLst>
              <a:path w="15875" h="28575">
                <a:moveTo>
                  <a:pt x="10589" y="0"/>
                </a:moveTo>
                <a:lnTo>
                  <a:pt x="0" y="0"/>
                </a:lnTo>
                <a:lnTo>
                  <a:pt x="4283" y="8168"/>
                </a:lnTo>
                <a:lnTo>
                  <a:pt x="4283" y="14086"/>
                </a:lnTo>
                <a:lnTo>
                  <a:pt x="4079" y="19800"/>
                </a:lnTo>
                <a:lnTo>
                  <a:pt x="0" y="27969"/>
                </a:lnTo>
                <a:lnTo>
                  <a:pt x="10692" y="27969"/>
                </a:lnTo>
                <a:lnTo>
                  <a:pt x="13580" y="24278"/>
                </a:lnTo>
                <a:lnTo>
                  <a:pt x="15712" y="13882"/>
                </a:lnTo>
                <a:lnTo>
                  <a:pt x="13460" y="3604"/>
                </a:lnTo>
                <a:lnTo>
                  <a:pt x="105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954508" y="463018"/>
            <a:ext cx="43180" cy="17145"/>
          </a:xfrm>
          <a:custGeom>
            <a:avLst/>
            <a:gdLst/>
            <a:ahLst/>
            <a:cxnLst/>
            <a:rect l="l" t="t" r="r" b="b"/>
            <a:pathLst>
              <a:path w="43179" h="17145">
                <a:moveTo>
                  <a:pt x="0" y="0"/>
                </a:moveTo>
                <a:lnTo>
                  <a:pt x="19795" y="16946"/>
                </a:lnTo>
                <a:lnTo>
                  <a:pt x="30999" y="15041"/>
                </a:lnTo>
                <a:lnTo>
                  <a:pt x="39923" y="9673"/>
                </a:lnTo>
                <a:lnTo>
                  <a:pt x="42730" y="5718"/>
                </a:lnTo>
                <a:lnTo>
                  <a:pt x="8368" y="57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966347" y="406675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29" h="62229">
                <a:moveTo>
                  <a:pt x="31136" y="0"/>
                </a:moveTo>
                <a:lnTo>
                  <a:pt x="20612" y="0"/>
                </a:lnTo>
                <a:lnTo>
                  <a:pt x="23060" y="8166"/>
                </a:lnTo>
                <a:lnTo>
                  <a:pt x="23060" y="19394"/>
                </a:lnTo>
                <a:lnTo>
                  <a:pt x="17753" y="23886"/>
                </a:lnTo>
                <a:lnTo>
                  <a:pt x="0" y="23886"/>
                </a:lnTo>
                <a:lnTo>
                  <a:pt x="0" y="33888"/>
                </a:lnTo>
                <a:lnTo>
                  <a:pt x="18571" y="33888"/>
                </a:lnTo>
                <a:lnTo>
                  <a:pt x="24690" y="39403"/>
                </a:lnTo>
                <a:lnTo>
                  <a:pt x="24690" y="52876"/>
                </a:lnTo>
                <a:lnTo>
                  <a:pt x="19998" y="62062"/>
                </a:lnTo>
                <a:lnTo>
                  <a:pt x="30891" y="62062"/>
                </a:lnTo>
                <a:lnTo>
                  <a:pt x="33986" y="57701"/>
                </a:lnTo>
                <a:lnTo>
                  <a:pt x="36118" y="46954"/>
                </a:lnTo>
                <a:lnTo>
                  <a:pt x="36323" y="38994"/>
                </a:lnTo>
                <a:lnTo>
                  <a:pt x="31835" y="32050"/>
                </a:lnTo>
                <a:lnTo>
                  <a:pt x="24690" y="28173"/>
                </a:lnTo>
                <a:lnTo>
                  <a:pt x="31222" y="24702"/>
                </a:lnTo>
                <a:lnTo>
                  <a:pt x="34692" y="18171"/>
                </a:lnTo>
                <a:lnTo>
                  <a:pt x="34692" y="11432"/>
                </a:lnTo>
                <a:lnTo>
                  <a:pt x="32250" y="1259"/>
                </a:lnTo>
                <a:lnTo>
                  <a:pt x="311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953082" y="395449"/>
            <a:ext cx="44450" cy="16510"/>
          </a:xfrm>
          <a:custGeom>
            <a:avLst/>
            <a:gdLst/>
            <a:ahLst/>
            <a:cxnLst/>
            <a:rect l="l" t="t" r="r" b="b"/>
            <a:pathLst>
              <a:path w="44450" h="16509">
                <a:moveTo>
                  <a:pt x="22039" y="0"/>
                </a:moveTo>
                <a:lnTo>
                  <a:pt x="14081" y="0"/>
                </a:lnTo>
                <a:lnTo>
                  <a:pt x="5919" y="2653"/>
                </a:lnTo>
                <a:lnTo>
                  <a:pt x="0" y="6530"/>
                </a:lnTo>
                <a:lnTo>
                  <a:pt x="4488" y="16330"/>
                </a:lnTo>
                <a:lnTo>
                  <a:pt x="12246" y="11225"/>
                </a:lnTo>
                <a:lnTo>
                  <a:pt x="44401" y="11225"/>
                </a:lnTo>
                <a:lnTo>
                  <a:pt x="39283" y="5433"/>
                </a:lnTo>
                <a:lnTo>
                  <a:pt x="30910" y="1329"/>
                </a:lnTo>
                <a:lnTo>
                  <a:pt x="22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200131" y="392683"/>
            <a:ext cx="70103" cy="88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317" y="1526595"/>
            <a:ext cx="9593580" cy="5711190"/>
          </a:xfrm>
          <a:custGeom>
            <a:avLst/>
            <a:gdLst/>
            <a:ahLst/>
            <a:cxnLst/>
            <a:rect l="l" t="t" r="r" b="b"/>
            <a:pathLst>
              <a:path w="9593580" h="5711190">
                <a:moveTo>
                  <a:pt x="9593015" y="0"/>
                </a:moveTo>
                <a:lnTo>
                  <a:pt x="0" y="0"/>
                </a:lnTo>
                <a:lnTo>
                  <a:pt x="0" y="5710772"/>
                </a:lnTo>
                <a:lnTo>
                  <a:pt x="9593015" y="5710772"/>
                </a:lnTo>
                <a:lnTo>
                  <a:pt x="9593015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08035" y="139700"/>
            <a:ext cx="2566416" cy="5599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72569" y="555954"/>
            <a:ext cx="5999480" cy="80264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295"/>
              </a:spcBef>
            </a:pPr>
            <a:r>
              <a:rPr dirty="0"/>
              <a:t>Статьи Уголовного кодекса РФ,  рассматриваемые</a:t>
            </a:r>
            <a:r>
              <a:rPr spc="-75" dirty="0"/>
              <a:t> </a:t>
            </a:r>
            <a:r>
              <a:rPr dirty="0"/>
              <a:t>Платформой</a:t>
            </a:r>
          </a:p>
        </p:txBody>
      </p:sp>
      <p:sp>
        <p:nvSpPr>
          <p:cNvPr id="5" name="object 5"/>
          <p:cNvSpPr/>
          <p:nvPr/>
        </p:nvSpPr>
        <p:spPr>
          <a:xfrm>
            <a:off x="190500" y="1699649"/>
            <a:ext cx="9766300" cy="5708650"/>
          </a:xfrm>
          <a:custGeom>
            <a:avLst/>
            <a:gdLst/>
            <a:ahLst/>
            <a:cxnLst/>
            <a:rect l="l" t="t" r="r" b="b"/>
            <a:pathLst>
              <a:path w="9766300" h="5708650">
                <a:moveTo>
                  <a:pt x="0" y="8184"/>
                </a:moveTo>
                <a:lnTo>
                  <a:pt x="9755439" y="0"/>
                </a:lnTo>
                <a:lnTo>
                  <a:pt x="9765992" y="4698851"/>
                </a:lnTo>
                <a:lnTo>
                  <a:pt x="8012704" y="5708304"/>
                </a:lnTo>
              </a:path>
            </a:pathLst>
          </a:custGeom>
          <a:ln w="18148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0844" y="2052428"/>
            <a:ext cx="1385570" cy="346710"/>
          </a:xfrm>
          <a:prstGeom prst="rect">
            <a:avLst/>
          </a:prstGeom>
          <a:solidFill>
            <a:srgbClr val="EC412C"/>
          </a:solidFill>
        </p:spPr>
        <p:txBody>
          <a:bodyPr vert="horz" wrap="square" lIns="0" tIns="52069" rIns="0" bIns="0" rtlCol="0">
            <a:spAutoFit/>
          </a:bodyPr>
          <a:lstStyle/>
          <a:p>
            <a:pPr marL="230504">
              <a:lnSpc>
                <a:spcPct val="100000"/>
              </a:lnSpc>
              <a:spcBef>
                <a:spcPts val="409"/>
              </a:spcBef>
            </a:pP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ГЛАВА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FFFFFF"/>
                </a:solidFill>
                <a:latin typeface="Arial"/>
                <a:cs typeface="Arial"/>
              </a:rPr>
              <a:t>30.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59276" y="2052427"/>
            <a:ext cx="2597785" cy="865505"/>
          </a:xfrm>
          <a:custGeom>
            <a:avLst/>
            <a:gdLst/>
            <a:ahLst/>
            <a:cxnLst/>
            <a:rect l="l" t="t" r="r" b="b"/>
            <a:pathLst>
              <a:path w="2597785" h="865505">
                <a:moveTo>
                  <a:pt x="2597387" y="0"/>
                </a:moveTo>
                <a:lnTo>
                  <a:pt x="0" y="0"/>
                </a:lnTo>
                <a:lnTo>
                  <a:pt x="0" y="865267"/>
                </a:lnTo>
                <a:lnTo>
                  <a:pt x="2123655" y="865267"/>
                </a:lnTo>
                <a:lnTo>
                  <a:pt x="2597387" y="592513"/>
                </a:lnTo>
                <a:lnTo>
                  <a:pt x="25973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59276" y="3090749"/>
            <a:ext cx="2597785" cy="865505"/>
          </a:xfrm>
          <a:custGeom>
            <a:avLst/>
            <a:gdLst/>
            <a:ahLst/>
            <a:cxnLst/>
            <a:rect l="l" t="t" r="r" b="b"/>
            <a:pathLst>
              <a:path w="2597785" h="865504">
                <a:moveTo>
                  <a:pt x="2597387" y="0"/>
                </a:moveTo>
                <a:lnTo>
                  <a:pt x="0" y="0"/>
                </a:lnTo>
                <a:lnTo>
                  <a:pt x="0" y="865268"/>
                </a:lnTo>
                <a:lnTo>
                  <a:pt x="2123655" y="865268"/>
                </a:lnTo>
                <a:lnTo>
                  <a:pt x="2597387" y="592515"/>
                </a:lnTo>
                <a:lnTo>
                  <a:pt x="25973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59276" y="5167393"/>
            <a:ext cx="2597785" cy="865505"/>
          </a:xfrm>
          <a:custGeom>
            <a:avLst/>
            <a:gdLst/>
            <a:ahLst/>
            <a:cxnLst/>
            <a:rect l="l" t="t" r="r" b="b"/>
            <a:pathLst>
              <a:path w="2597785" h="865504">
                <a:moveTo>
                  <a:pt x="2597387" y="0"/>
                </a:moveTo>
                <a:lnTo>
                  <a:pt x="0" y="0"/>
                </a:lnTo>
                <a:lnTo>
                  <a:pt x="0" y="865268"/>
                </a:lnTo>
                <a:lnTo>
                  <a:pt x="2123655" y="865268"/>
                </a:lnTo>
                <a:lnTo>
                  <a:pt x="2597387" y="592514"/>
                </a:lnTo>
                <a:lnTo>
                  <a:pt x="25973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08274" y="2081361"/>
            <a:ext cx="1716405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60"/>
              </a:lnSpc>
              <a:spcBef>
                <a:spcPts val="100"/>
              </a:spcBef>
            </a:pPr>
            <a:r>
              <a:rPr sz="1100" b="1" dirty="0">
                <a:solidFill>
                  <a:srgbClr val="151616"/>
                </a:solidFill>
                <a:latin typeface="Arial"/>
                <a:cs typeface="Arial"/>
              </a:rPr>
              <a:t>Статья</a:t>
            </a:r>
            <a:r>
              <a:rPr sz="1100" b="1" spc="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151616"/>
                </a:solidFill>
                <a:latin typeface="Arial"/>
                <a:cs typeface="Arial"/>
              </a:rPr>
              <a:t>286.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300"/>
              </a:lnSpc>
            </a:pP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Превышение  должностных</a:t>
            </a:r>
            <a:r>
              <a:rPr sz="1100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полномочий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98573" y="5196417"/>
            <a:ext cx="1219835" cy="51054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ct val="94500"/>
              </a:lnSpc>
              <a:spcBef>
                <a:spcPts val="170"/>
              </a:spcBef>
            </a:pPr>
            <a:r>
              <a:rPr sz="1100" b="1" dirty="0">
                <a:solidFill>
                  <a:srgbClr val="151616"/>
                </a:solidFill>
                <a:latin typeface="Arial"/>
                <a:cs typeface="Arial"/>
              </a:rPr>
              <a:t>Статья 291.1. 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Посредничество  во</a:t>
            </a:r>
            <a:r>
              <a:rPr sz="1100" spc="-9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взяточничестве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07818" y="3102441"/>
            <a:ext cx="118491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60"/>
              </a:lnSpc>
              <a:spcBef>
                <a:spcPts val="100"/>
              </a:spcBef>
            </a:pPr>
            <a:r>
              <a:rPr sz="1100" b="1" dirty="0">
                <a:solidFill>
                  <a:srgbClr val="151616"/>
                </a:solidFill>
                <a:latin typeface="Arial"/>
                <a:cs typeface="Arial"/>
              </a:rPr>
              <a:t>Статья</a:t>
            </a:r>
            <a:r>
              <a:rPr sz="1100" b="1" spc="-5" dirty="0">
                <a:solidFill>
                  <a:srgbClr val="151616"/>
                </a:solidFill>
                <a:latin typeface="Arial"/>
                <a:cs typeface="Arial"/>
              </a:rPr>
              <a:t> 290.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60"/>
              </a:lnSpc>
            </a:pP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Получение</a:t>
            </a:r>
            <a:r>
              <a:rPr sz="1100" spc="-1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взятки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59276" y="4129070"/>
            <a:ext cx="2597785" cy="865505"/>
          </a:xfrm>
          <a:custGeom>
            <a:avLst/>
            <a:gdLst/>
            <a:ahLst/>
            <a:cxnLst/>
            <a:rect l="l" t="t" r="r" b="b"/>
            <a:pathLst>
              <a:path w="2597785" h="865504">
                <a:moveTo>
                  <a:pt x="2597387" y="0"/>
                </a:moveTo>
                <a:lnTo>
                  <a:pt x="0" y="0"/>
                </a:lnTo>
                <a:lnTo>
                  <a:pt x="0" y="865268"/>
                </a:lnTo>
                <a:lnTo>
                  <a:pt x="2123655" y="865268"/>
                </a:lnTo>
                <a:lnTo>
                  <a:pt x="2597387" y="592514"/>
                </a:lnTo>
                <a:lnTo>
                  <a:pt x="25973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312817" y="4141809"/>
            <a:ext cx="81153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60"/>
              </a:lnSpc>
              <a:spcBef>
                <a:spcPts val="100"/>
              </a:spcBef>
            </a:pPr>
            <a:r>
              <a:rPr sz="1100" b="1" dirty="0">
                <a:solidFill>
                  <a:srgbClr val="151616"/>
                </a:solidFill>
                <a:latin typeface="Arial"/>
                <a:cs typeface="Arial"/>
              </a:rPr>
              <a:t>Статья</a:t>
            </a:r>
            <a:r>
              <a:rPr sz="1100" b="1" spc="-1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151616"/>
                </a:solidFill>
                <a:latin typeface="Arial"/>
                <a:cs typeface="Arial"/>
              </a:rPr>
              <a:t>291.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60"/>
              </a:lnSpc>
            </a:pP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Дача</a:t>
            </a:r>
            <a:r>
              <a:rPr sz="1100" spc="-1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взятки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02981" y="2052428"/>
            <a:ext cx="1385570" cy="346710"/>
          </a:xfrm>
          <a:prstGeom prst="rect">
            <a:avLst/>
          </a:prstGeom>
          <a:solidFill>
            <a:srgbClr val="EC412C"/>
          </a:solidFill>
        </p:spPr>
        <p:txBody>
          <a:bodyPr vert="horz" wrap="square" lIns="0" tIns="52069" rIns="0" bIns="0" rtlCol="0">
            <a:spAutoFit/>
          </a:bodyPr>
          <a:lstStyle/>
          <a:p>
            <a:pPr marL="230504">
              <a:lnSpc>
                <a:spcPct val="100000"/>
              </a:lnSpc>
              <a:spcBef>
                <a:spcPts val="409"/>
              </a:spcBef>
            </a:pP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ГЛАВА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FFFFFF"/>
                </a:solidFill>
                <a:latin typeface="Arial"/>
                <a:cs typeface="Arial"/>
              </a:rPr>
              <a:t>31.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761415" y="2052427"/>
            <a:ext cx="2597785" cy="865505"/>
          </a:xfrm>
          <a:custGeom>
            <a:avLst/>
            <a:gdLst/>
            <a:ahLst/>
            <a:cxnLst/>
            <a:rect l="l" t="t" r="r" b="b"/>
            <a:pathLst>
              <a:path w="2597784" h="865505">
                <a:moveTo>
                  <a:pt x="2597386" y="0"/>
                </a:moveTo>
                <a:lnTo>
                  <a:pt x="0" y="0"/>
                </a:lnTo>
                <a:lnTo>
                  <a:pt x="0" y="865267"/>
                </a:lnTo>
                <a:lnTo>
                  <a:pt x="2123654" y="865267"/>
                </a:lnTo>
                <a:lnTo>
                  <a:pt x="2597386" y="592513"/>
                </a:lnTo>
                <a:lnTo>
                  <a:pt x="25973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202981" y="3090749"/>
            <a:ext cx="1385570" cy="346710"/>
          </a:xfrm>
          <a:prstGeom prst="rect">
            <a:avLst/>
          </a:prstGeom>
          <a:solidFill>
            <a:srgbClr val="EC412C"/>
          </a:solidFill>
        </p:spPr>
        <p:txBody>
          <a:bodyPr vert="horz" wrap="square" lIns="0" tIns="53340" rIns="0" bIns="0" rtlCol="0">
            <a:spAutoFit/>
          </a:bodyPr>
          <a:lstStyle/>
          <a:p>
            <a:pPr marL="230504">
              <a:lnSpc>
                <a:spcPct val="100000"/>
              </a:lnSpc>
              <a:spcBef>
                <a:spcPts val="420"/>
              </a:spcBef>
            </a:pP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ГЛАВА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FFFFFF"/>
                </a:solidFill>
                <a:latin typeface="Arial"/>
                <a:cs typeface="Arial"/>
              </a:rPr>
              <a:t>32.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761415" y="3090749"/>
            <a:ext cx="2597785" cy="865505"/>
          </a:xfrm>
          <a:custGeom>
            <a:avLst/>
            <a:gdLst/>
            <a:ahLst/>
            <a:cxnLst/>
            <a:rect l="l" t="t" r="r" b="b"/>
            <a:pathLst>
              <a:path w="2597784" h="865504">
                <a:moveTo>
                  <a:pt x="2597386" y="0"/>
                </a:moveTo>
                <a:lnTo>
                  <a:pt x="0" y="0"/>
                </a:lnTo>
                <a:lnTo>
                  <a:pt x="0" y="865268"/>
                </a:lnTo>
                <a:lnTo>
                  <a:pt x="2123654" y="865268"/>
                </a:lnTo>
                <a:lnTo>
                  <a:pt x="2597386" y="592515"/>
                </a:lnTo>
                <a:lnTo>
                  <a:pt x="25973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202981" y="5686555"/>
            <a:ext cx="4156710" cy="346710"/>
          </a:xfrm>
          <a:prstGeom prst="rect">
            <a:avLst/>
          </a:prstGeom>
          <a:solidFill>
            <a:srgbClr val="EC412C"/>
          </a:solidFill>
        </p:spPr>
        <p:txBody>
          <a:bodyPr vert="horz" wrap="square" lIns="0" tIns="38735" rIns="0" bIns="0" rtlCol="0">
            <a:spAutoFit/>
          </a:bodyPr>
          <a:lstStyle/>
          <a:p>
            <a:pPr marL="245745">
              <a:lnSpc>
                <a:spcPct val="100000"/>
              </a:lnSpc>
              <a:spcBef>
                <a:spcPts val="305"/>
              </a:spcBef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ДОСЛЕДСТВЕННАЯ </a:t>
            </a:r>
            <a:r>
              <a:rPr sz="1400" b="1" spc="15" dirty="0">
                <a:solidFill>
                  <a:srgbClr val="FFFFFF"/>
                </a:solidFill>
                <a:latin typeface="Arial"/>
                <a:cs typeface="Arial"/>
              </a:rPr>
              <a:t>ПРОВЕРКА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4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20" dirty="0">
                <a:solidFill>
                  <a:srgbClr val="FFFFFF"/>
                </a:solidFill>
                <a:latin typeface="Arial"/>
                <a:cs typeface="Arial"/>
              </a:rPr>
              <a:t>ИНОЕ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09191" y="2081361"/>
            <a:ext cx="2500630" cy="51054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ct val="94500"/>
              </a:lnSpc>
              <a:spcBef>
                <a:spcPts val="170"/>
              </a:spcBef>
            </a:pPr>
            <a:r>
              <a:rPr sz="1100" b="1" dirty="0">
                <a:solidFill>
                  <a:srgbClr val="151616"/>
                </a:solidFill>
                <a:latin typeface="Arial"/>
                <a:cs typeface="Arial"/>
              </a:rPr>
              <a:t>Статья </a:t>
            </a:r>
            <a:r>
              <a:rPr sz="1100" b="1" spc="-5" dirty="0">
                <a:solidFill>
                  <a:srgbClr val="151616"/>
                </a:solidFill>
                <a:latin typeface="Arial"/>
                <a:cs typeface="Arial"/>
              </a:rPr>
              <a:t>304. П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ровокация взятки,  коммерческого подкупа </a:t>
            </a:r>
            <a:r>
              <a:rPr sz="1100" dirty="0">
                <a:solidFill>
                  <a:srgbClr val="151616"/>
                </a:solidFill>
                <a:latin typeface="Arial"/>
                <a:cs typeface="Arial"/>
              </a:rPr>
              <a:t>либо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подкупа  </a:t>
            </a:r>
            <a:r>
              <a:rPr sz="1100" dirty="0">
                <a:solidFill>
                  <a:srgbClr val="151616"/>
                </a:solidFill>
                <a:latin typeface="Arial"/>
                <a:cs typeface="Arial"/>
              </a:rPr>
              <a:t>в сфере закупок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товаров, </a:t>
            </a:r>
            <a:r>
              <a:rPr sz="1100" spc="-25" dirty="0">
                <a:solidFill>
                  <a:srgbClr val="151616"/>
                </a:solidFill>
                <a:latin typeface="Arial"/>
                <a:cs typeface="Arial"/>
              </a:rPr>
              <a:t>работ,</a:t>
            </a:r>
            <a:r>
              <a:rPr sz="1100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услуг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09195" y="3117681"/>
            <a:ext cx="2440940" cy="6654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ct val="93900"/>
              </a:lnSpc>
              <a:spcBef>
                <a:spcPts val="180"/>
              </a:spcBef>
            </a:pPr>
            <a:r>
              <a:rPr sz="1100" b="1" dirty="0">
                <a:solidFill>
                  <a:srgbClr val="151616"/>
                </a:solidFill>
                <a:latin typeface="Arial"/>
                <a:cs typeface="Arial"/>
              </a:rPr>
              <a:t>Статья </a:t>
            </a:r>
            <a:r>
              <a:rPr sz="1100" b="1" spc="-5" dirty="0">
                <a:solidFill>
                  <a:srgbClr val="151616"/>
                </a:solidFill>
                <a:latin typeface="Arial"/>
                <a:cs typeface="Arial"/>
              </a:rPr>
              <a:t>327. </a:t>
            </a: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Подделка, изготовление  </a:t>
            </a:r>
            <a:r>
              <a:rPr sz="1100" dirty="0">
                <a:solidFill>
                  <a:srgbClr val="151616"/>
                </a:solidFill>
                <a:latin typeface="Arial"/>
                <a:cs typeface="Arial"/>
              </a:rPr>
              <a:t>или сбыт </a:t>
            </a: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поддельных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документов,  </a:t>
            </a: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государственных </a:t>
            </a:r>
            <a:r>
              <a:rPr sz="1100" dirty="0">
                <a:solidFill>
                  <a:srgbClr val="151616"/>
                </a:solidFill>
                <a:latin typeface="Arial"/>
                <a:cs typeface="Arial"/>
              </a:rPr>
              <a:t>наград, </a:t>
            </a:r>
            <a:r>
              <a:rPr sz="1100" spc="-5" dirty="0">
                <a:solidFill>
                  <a:srgbClr val="151616"/>
                </a:solidFill>
                <a:latin typeface="Arial"/>
                <a:cs typeface="Arial"/>
              </a:rPr>
              <a:t>штампов,  </a:t>
            </a:r>
            <a:r>
              <a:rPr sz="1100" spc="-15" dirty="0">
                <a:solidFill>
                  <a:srgbClr val="151616"/>
                </a:solidFill>
                <a:latin typeface="Arial"/>
                <a:cs typeface="Arial"/>
              </a:rPr>
              <a:t>печатей, </a:t>
            </a:r>
            <a:r>
              <a:rPr sz="1100" spc="-10" dirty="0">
                <a:solidFill>
                  <a:srgbClr val="151616"/>
                </a:solidFill>
                <a:latin typeface="Arial"/>
                <a:cs typeface="Arial"/>
              </a:rPr>
              <a:t>бланков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227819" y="313435"/>
            <a:ext cx="246888" cy="246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560233" y="463018"/>
            <a:ext cx="43180" cy="17145"/>
          </a:xfrm>
          <a:custGeom>
            <a:avLst/>
            <a:gdLst/>
            <a:ahLst/>
            <a:cxnLst/>
            <a:rect l="l" t="t" r="r" b="b"/>
            <a:pathLst>
              <a:path w="43179" h="17145">
                <a:moveTo>
                  <a:pt x="0" y="0"/>
                </a:moveTo>
                <a:lnTo>
                  <a:pt x="19795" y="16946"/>
                </a:lnTo>
                <a:lnTo>
                  <a:pt x="30998" y="15041"/>
                </a:lnTo>
                <a:lnTo>
                  <a:pt x="39923" y="9673"/>
                </a:lnTo>
                <a:lnTo>
                  <a:pt x="42730" y="5718"/>
                </a:lnTo>
                <a:lnTo>
                  <a:pt x="8366" y="57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572071" y="406675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29" h="62229">
                <a:moveTo>
                  <a:pt x="31139" y="0"/>
                </a:moveTo>
                <a:lnTo>
                  <a:pt x="20612" y="0"/>
                </a:lnTo>
                <a:lnTo>
                  <a:pt x="23060" y="8166"/>
                </a:lnTo>
                <a:lnTo>
                  <a:pt x="23060" y="19394"/>
                </a:lnTo>
                <a:lnTo>
                  <a:pt x="17754" y="23886"/>
                </a:lnTo>
                <a:lnTo>
                  <a:pt x="0" y="23886"/>
                </a:lnTo>
                <a:lnTo>
                  <a:pt x="0" y="33888"/>
                </a:lnTo>
                <a:lnTo>
                  <a:pt x="18572" y="33888"/>
                </a:lnTo>
                <a:lnTo>
                  <a:pt x="24691" y="39403"/>
                </a:lnTo>
                <a:lnTo>
                  <a:pt x="24691" y="52876"/>
                </a:lnTo>
                <a:lnTo>
                  <a:pt x="19998" y="62062"/>
                </a:lnTo>
                <a:lnTo>
                  <a:pt x="30892" y="62062"/>
                </a:lnTo>
                <a:lnTo>
                  <a:pt x="33987" y="57701"/>
                </a:lnTo>
                <a:lnTo>
                  <a:pt x="36121" y="46954"/>
                </a:lnTo>
                <a:lnTo>
                  <a:pt x="36324" y="38994"/>
                </a:lnTo>
                <a:lnTo>
                  <a:pt x="31836" y="32050"/>
                </a:lnTo>
                <a:lnTo>
                  <a:pt x="24691" y="28173"/>
                </a:lnTo>
                <a:lnTo>
                  <a:pt x="31222" y="24702"/>
                </a:lnTo>
                <a:lnTo>
                  <a:pt x="34693" y="18171"/>
                </a:lnTo>
                <a:lnTo>
                  <a:pt x="34693" y="11432"/>
                </a:lnTo>
                <a:lnTo>
                  <a:pt x="32251" y="1259"/>
                </a:lnTo>
                <a:lnTo>
                  <a:pt x="311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558807" y="395449"/>
            <a:ext cx="44450" cy="16510"/>
          </a:xfrm>
          <a:custGeom>
            <a:avLst/>
            <a:gdLst/>
            <a:ahLst/>
            <a:cxnLst/>
            <a:rect l="l" t="t" r="r" b="b"/>
            <a:pathLst>
              <a:path w="44450" h="16509">
                <a:moveTo>
                  <a:pt x="22039" y="0"/>
                </a:moveTo>
                <a:lnTo>
                  <a:pt x="14080" y="0"/>
                </a:lnTo>
                <a:lnTo>
                  <a:pt x="5918" y="2653"/>
                </a:lnTo>
                <a:lnTo>
                  <a:pt x="0" y="6530"/>
                </a:lnTo>
                <a:lnTo>
                  <a:pt x="4488" y="16330"/>
                </a:lnTo>
                <a:lnTo>
                  <a:pt x="12242" y="11225"/>
                </a:lnTo>
                <a:lnTo>
                  <a:pt x="44403" y="11225"/>
                </a:lnTo>
                <a:lnTo>
                  <a:pt x="39283" y="5433"/>
                </a:lnTo>
                <a:lnTo>
                  <a:pt x="30910" y="1329"/>
                </a:lnTo>
                <a:lnTo>
                  <a:pt x="22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627107" y="395731"/>
            <a:ext cx="82296" cy="85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131652" y="396878"/>
            <a:ext cx="46990" cy="81915"/>
          </a:xfrm>
          <a:custGeom>
            <a:avLst/>
            <a:gdLst/>
            <a:ahLst/>
            <a:cxnLst/>
            <a:rect l="l" t="t" r="r" b="b"/>
            <a:pathLst>
              <a:path w="46990" h="81915">
                <a:moveTo>
                  <a:pt x="46732" y="0"/>
                </a:moveTo>
                <a:lnTo>
                  <a:pt x="0" y="0"/>
                </a:lnTo>
                <a:lnTo>
                  <a:pt x="0" y="81657"/>
                </a:lnTo>
                <a:lnTo>
                  <a:pt x="46732" y="81657"/>
                </a:lnTo>
                <a:lnTo>
                  <a:pt x="46732" y="70838"/>
                </a:lnTo>
                <a:lnTo>
                  <a:pt x="12445" y="70838"/>
                </a:lnTo>
                <a:lnTo>
                  <a:pt x="12445" y="43685"/>
                </a:lnTo>
                <a:lnTo>
                  <a:pt x="44079" y="43685"/>
                </a:lnTo>
                <a:lnTo>
                  <a:pt x="44079" y="32865"/>
                </a:lnTo>
                <a:lnTo>
                  <a:pt x="12445" y="32865"/>
                </a:lnTo>
                <a:lnTo>
                  <a:pt x="12445" y="10817"/>
                </a:lnTo>
                <a:lnTo>
                  <a:pt x="46732" y="10817"/>
                </a:lnTo>
                <a:lnTo>
                  <a:pt x="467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034919" y="396878"/>
            <a:ext cx="60960" cy="81915"/>
          </a:xfrm>
          <a:custGeom>
            <a:avLst/>
            <a:gdLst/>
            <a:ahLst/>
            <a:cxnLst/>
            <a:rect l="l" t="t" r="r" b="b"/>
            <a:pathLst>
              <a:path w="60959" h="81915">
                <a:moveTo>
                  <a:pt x="12245" y="0"/>
                </a:moveTo>
                <a:lnTo>
                  <a:pt x="0" y="0"/>
                </a:lnTo>
                <a:lnTo>
                  <a:pt x="0" y="81657"/>
                </a:lnTo>
                <a:lnTo>
                  <a:pt x="12245" y="81657"/>
                </a:lnTo>
                <a:lnTo>
                  <a:pt x="12245" y="43685"/>
                </a:lnTo>
                <a:lnTo>
                  <a:pt x="60812" y="43685"/>
                </a:lnTo>
                <a:lnTo>
                  <a:pt x="60812" y="32865"/>
                </a:lnTo>
                <a:lnTo>
                  <a:pt x="12245" y="32865"/>
                </a:lnTo>
                <a:lnTo>
                  <a:pt x="122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083489" y="440563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241" y="0"/>
                </a:moveTo>
                <a:lnTo>
                  <a:pt x="0" y="0"/>
                </a:lnTo>
                <a:lnTo>
                  <a:pt x="0" y="37971"/>
                </a:lnTo>
                <a:lnTo>
                  <a:pt x="12241" y="37971"/>
                </a:lnTo>
                <a:lnTo>
                  <a:pt x="12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083489" y="396878"/>
            <a:ext cx="12700" cy="33020"/>
          </a:xfrm>
          <a:custGeom>
            <a:avLst/>
            <a:gdLst/>
            <a:ahLst/>
            <a:cxnLst/>
            <a:rect l="l" t="t" r="r" b="b"/>
            <a:pathLst>
              <a:path w="12700" h="33020">
                <a:moveTo>
                  <a:pt x="12241" y="0"/>
                </a:moveTo>
                <a:lnTo>
                  <a:pt x="0" y="0"/>
                </a:lnTo>
                <a:lnTo>
                  <a:pt x="0" y="32865"/>
                </a:lnTo>
                <a:lnTo>
                  <a:pt x="12241" y="32865"/>
                </a:lnTo>
                <a:lnTo>
                  <a:pt x="12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855707" y="395731"/>
            <a:ext cx="67055" cy="853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775128" y="396878"/>
            <a:ext cx="45085" cy="81915"/>
          </a:xfrm>
          <a:custGeom>
            <a:avLst/>
            <a:gdLst/>
            <a:ahLst/>
            <a:cxnLst/>
            <a:rect l="l" t="t" r="r" b="b"/>
            <a:pathLst>
              <a:path w="45084" h="81915">
                <a:moveTo>
                  <a:pt x="43672" y="0"/>
                </a:moveTo>
                <a:lnTo>
                  <a:pt x="0" y="0"/>
                </a:lnTo>
                <a:lnTo>
                  <a:pt x="0" y="81657"/>
                </a:lnTo>
                <a:lnTo>
                  <a:pt x="21630" y="81657"/>
                </a:lnTo>
                <a:lnTo>
                  <a:pt x="32832" y="80103"/>
                </a:lnTo>
                <a:lnTo>
                  <a:pt x="41757" y="75507"/>
                </a:lnTo>
                <a:lnTo>
                  <a:pt x="44772" y="71654"/>
                </a:lnTo>
                <a:lnTo>
                  <a:pt x="12245" y="71654"/>
                </a:lnTo>
                <a:lnTo>
                  <a:pt x="12245" y="43685"/>
                </a:lnTo>
                <a:lnTo>
                  <a:pt x="44669" y="43685"/>
                </a:lnTo>
                <a:lnTo>
                  <a:pt x="41578" y="39806"/>
                </a:lnTo>
                <a:lnTo>
                  <a:pt x="32632" y="35232"/>
                </a:lnTo>
                <a:lnTo>
                  <a:pt x="21426" y="33682"/>
                </a:lnTo>
                <a:lnTo>
                  <a:pt x="12245" y="33682"/>
                </a:lnTo>
                <a:lnTo>
                  <a:pt x="12245" y="10817"/>
                </a:lnTo>
                <a:lnTo>
                  <a:pt x="43672" y="10817"/>
                </a:lnTo>
                <a:lnTo>
                  <a:pt x="436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809208" y="440563"/>
            <a:ext cx="15875" cy="28575"/>
          </a:xfrm>
          <a:custGeom>
            <a:avLst/>
            <a:gdLst/>
            <a:ahLst/>
            <a:cxnLst/>
            <a:rect l="l" t="t" r="r" b="b"/>
            <a:pathLst>
              <a:path w="15875" h="28575">
                <a:moveTo>
                  <a:pt x="10589" y="0"/>
                </a:moveTo>
                <a:lnTo>
                  <a:pt x="0" y="0"/>
                </a:lnTo>
                <a:lnTo>
                  <a:pt x="4283" y="8168"/>
                </a:lnTo>
                <a:lnTo>
                  <a:pt x="4283" y="14086"/>
                </a:lnTo>
                <a:lnTo>
                  <a:pt x="4079" y="19800"/>
                </a:lnTo>
                <a:lnTo>
                  <a:pt x="0" y="27969"/>
                </a:lnTo>
                <a:lnTo>
                  <a:pt x="10692" y="27969"/>
                </a:lnTo>
                <a:lnTo>
                  <a:pt x="13580" y="24278"/>
                </a:lnTo>
                <a:lnTo>
                  <a:pt x="15712" y="13882"/>
                </a:lnTo>
                <a:lnTo>
                  <a:pt x="13460" y="3604"/>
                </a:lnTo>
                <a:lnTo>
                  <a:pt x="105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954508" y="463018"/>
            <a:ext cx="43180" cy="17145"/>
          </a:xfrm>
          <a:custGeom>
            <a:avLst/>
            <a:gdLst/>
            <a:ahLst/>
            <a:cxnLst/>
            <a:rect l="l" t="t" r="r" b="b"/>
            <a:pathLst>
              <a:path w="43179" h="17145">
                <a:moveTo>
                  <a:pt x="0" y="0"/>
                </a:moveTo>
                <a:lnTo>
                  <a:pt x="19795" y="16946"/>
                </a:lnTo>
                <a:lnTo>
                  <a:pt x="30999" y="15041"/>
                </a:lnTo>
                <a:lnTo>
                  <a:pt x="39923" y="9673"/>
                </a:lnTo>
                <a:lnTo>
                  <a:pt x="42730" y="5718"/>
                </a:lnTo>
                <a:lnTo>
                  <a:pt x="8368" y="57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966347" y="406675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29" h="62229">
                <a:moveTo>
                  <a:pt x="31136" y="0"/>
                </a:moveTo>
                <a:lnTo>
                  <a:pt x="20612" y="0"/>
                </a:lnTo>
                <a:lnTo>
                  <a:pt x="23060" y="8166"/>
                </a:lnTo>
                <a:lnTo>
                  <a:pt x="23060" y="19394"/>
                </a:lnTo>
                <a:lnTo>
                  <a:pt x="17753" y="23886"/>
                </a:lnTo>
                <a:lnTo>
                  <a:pt x="0" y="23886"/>
                </a:lnTo>
                <a:lnTo>
                  <a:pt x="0" y="33888"/>
                </a:lnTo>
                <a:lnTo>
                  <a:pt x="18571" y="33888"/>
                </a:lnTo>
                <a:lnTo>
                  <a:pt x="24690" y="39403"/>
                </a:lnTo>
                <a:lnTo>
                  <a:pt x="24690" y="52876"/>
                </a:lnTo>
                <a:lnTo>
                  <a:pt x="19998" y="62062"/>
                </a:lnTo>
                <a:lnTo>
                  <a:pt x="30891" y="62062"/>
                </a:lnTo>
                <a:lnTo>
                  <a:pt x="33986" y="57701"/>
                </a:lnTo>
                <a:lnTo>
                  <a:pt x="36118" y="46954"/>
                </a:lnTo>
                <a:lnTo>
                  <a:pt x="36323" y="38994"/>
                </a:lnTo>
                <a:lnTo>
                  <a:pt x="31835" y="32050"/>
                </a:lnTo>
                <a:lnTo>
                  <a:pt x="24690" y="28173"/>
                </a:lnTo>
                <a:lnTo>
                  <a:pt x="31222" y="24702"/>
                </a:lnTo>
                <a:lnTo>
                  <a:pt x="34692" y="18171"/>
                </a:lnTo>
                <a:lnTo>
                  <a:pt x="34692" y="11432"/>
                </a:lnTo>
                <a:lnTo>
                  <a:pt x="32250" y="1259"/>
                </a:lnTo>
                <a:lnTo>
                  <a:pt x="311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953082" y="395449"/>
            <a:ext cx="44450" cy="16510"/>
          </a:xfrm>
          <a:custGeom>
            <a:avLst/>
            <a:gdLst/>
            <a:ahLst/>
            <a:cxnLst/>
            <a:rect l="l" t="t" r="r" b="b"/>
            <a:pathLst>
              <a:path w="44450" h="16509">
                <a:moveTo>
                  <a:pt x="22039" y="0"/>
                </a:moveTo>
                <a:lnTo>
                  <a:pt x="14081" y="0"/>
                </a:lnTo>
                <a:lnTo>
                  <a:pt x="5919" y="2653"/>
                </a:lnTo>
                <a:lnTo>
                  <a:pt x="0" y="6530"/>
                </a:lnTo>
                <a:lnTo>
                  <a:pt x="4488" y="16330"/>
                </a:lnTo>
                <a:lnTo>
                  <a:pt x="12246" y="11225"/>
                </a:lnTo>
                <a:lnTo>
                  <a:pt x="44401" y="11225"/>
                </a:lnTo>
                <a:lnTo>
                  <a:pt x="39283" y="5433"/>
                </a:lnTo>
                <a:lnTo>
                  <a:pt x="30910" y="1329"/>
                </a:lnTo>
                <a:lnTo>
                  <a:pt x="22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200131" y="392683"/>
            <a:ext cx="70103" cy="88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5161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1869</Words>
  <Application>Microsoft Office PowerPoint</Application>
  <PresentationFormat>Произвольный</PresentationFormat>
  <Paragraphs>346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Times New Roman</vt:lpstr>
      <vt:lpstr>Office Theme</vt:lpstr>
      <vt:lpstr>Презентация PowerPoint</vt:lpstr>
      <vt:lpstr>Платформа для работы с обращениями предпринимателей</vt:lpstr>
      <vt:lpstr>Учредители АНО «Платформа по работе  с обращениями предпринимателей»</vt:lpstr>
      <vt:lpstr>Наблюдательный совет</vt:lpstr>
      <vt:lpstr>Регламенты работы  правоохранительных органов</vt:lpstr>
      <vt:lpstr>Статьи Уголовного кодекса РФ,  рассматриваемые Платформой</vt:lpstr>
      <vt:lpstr>Статьи Уголовного кодекса РФ,  рассматриваемые Платформой</vt:lpstr>
      <vt:lpstr>Статьи Уголовного кодекса РФ,  рассматриваемые Платформой</vt:lpstr>
      <vt:lpstr>Статьи Уголовного кодекса РФ,  рассматриваемые Платформой</vt:lpstr>
      <vt:lpstr>Нарушения, рассматриваемые Платформой</vt:lpstr>
      <vt:lpstr>Сферы хозяйственной деятельности</vt:lpstr>
      <vt:lpstr>Цели и задачи</vt:lpstr>
      <vt:lpstr>Как работает Платформа</vt:lpstr>
      <vt:lpstr>Регистрация предпринимателей</vt:lpstr>
      <vt:lpstr>Подача обращения и проверка соответствия</vt:lpstr>
      <vt:lpstr>Подача обращения</vt:lpstr>
      <vt:lpstr>Подача обращения</vt:lpstr>
      <vt:lpstr>Личные кабинеты  предпринимателей</vt:lpstr>
      <vt:lpstr>Рассмотрение обращений</vt:lpstr>
      <vt:lpstr>Аналитика</vt:lpstr>
      <vt:lpstr>Контактная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2</cp:revision>
  <dcterms:created xsi:type="dcterms:W3CDTF">2020-12-03T08:45:33Z</dcterms:created>
  <dcterms:modified xsi:type="dcterms:W3CDTF">2021-03-26T17:05:14Z</dcterms:modified>
</cp:coreProperties>
</file>